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6" r:id="rId2"/>
    <p:sldId id="257" r:id="rId3"/>
    <p:sldId id="262" r:id="rId4"/>
    <p:sldId id="263" r:id="rId5"/>
    <p:sldId id="261" r:id="rId6"/>
    <p:sldId id="264" r:id="rId7"/>
    <p:sldId id="265" r:id="rId8"/>
    <p:sldId id="266" r:id="rId9"/>
    <p:sldId id="287" r:id="rId10"/>
    <p:sldId id="291" r:id="rId11"/>
    <p:sldId id="267" r:id="rId12"/>
    <p:sldId id="268" r:id="rId13"/>
    <p:sldId id="269" r:id="rId14"/>
    <p:sldId id="270" r:id="rId15"/>
    <p:sldId id="271" r:id="rId16"/>
    <p:sldId id="272" r:id="rId17"/>
    <p:sldId id="276" r:id="rId18"/>
    <p:sldId id="277" r:id="rId19"/>
    <p:sldId id="278" r:id="rId20"/>
    <p:sldId id="279" r:id="rId21"/>
    <p:sldId id="280" r:id="rId22"/>
    <p:sldId id="281" r:id="rId23"/>
    <p:sldId id="282" r:id="rId24"/>
    <p:sldId id="283" r:id="rId25"/>
    <p:sldId id="284" r:id="rId26"/>
    <p:sldId id="285" r:id="rId27"/>
    <p:sldId id="286" r:id="rId28"/>
    <p:sldId id="258" r:id="rId29"/>
    <p:sldId id="288" r:id="rId30"/>
    <p:sldId id="289" r:id="rId31"/>
    <p:sldId id="290" r:id="rId32"/>
  </p:sldIdLst>
  <p:sldSz cx="9144000" cy="5143500" type="screen16x9"/>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402"/>
    <a:srgbClr val="FE9202"/>
    <a:srgbClr val="FFC901"/>
    <a:srgbClr val="F14927"/>
    <a:srgbClr val="5EEC3C"/>
    <a:srgbClr val="1D3A00"/>
    <a:srgbClr val="6C1A00"/>
    <a:srgbClr val="003296"/>
    <a:srgbClr val="E39A39"/>
    <a:srgbClr val="D68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5" autoAdjust="0"/>
    <p:restoredTop sz="96796" autoAdjust="0"/>
  </p:normalViewPr>
  <p:slideViewPr>
    <p:cSldViewPr>
      <p:cViewPr varScale="1">
        <p:scale>
          <a:sx n="81" d="100"/>
          <a:sy n="81" d="100"/>
        </p:scale>
        <p:origin x="112" y="4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image" Target="../media/image13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image" Target="../media/image1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dirty="0"/>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B3E9D43B-8233-4A8B-88C6-39F2057FB943}" type="datetimeFigureOut">
              <a:rPr lang="en-US" smtClean="0"/>
              <a:t>27-Aug-21</a:t>
            </a:fld>
            <a:endParaRPr lang="en-US" dirty="0"/>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dirty="0"/>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99C7C148-2FAF-47FB-8A55-4D6A85248E4E}" type="slidenum">
              <a:rPr lang="en-US" smtClean="0"/>
              <a:t>‹#›</a:t>
            </a:fld>
            <a:endParaRPr lang="en-US" dirty="0"/>
          </a:p>
        </p:txBody>
      </p:sp>
    </p:spTree>
    <p:extLst>
      <p:ext uri="{BB962C8B-B14F-4D97-AF65-F5344CB8AC3E}">
        <p14:creationId xmlns:p14="http://schemas.microsoft.com/office/powerpoint/2010/main" val="3910684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smtClean="0"/>
              <a:t>Presented</a:t>
            </a:r>
            <a:r>
              <a:rPr lang="en-US" baseline="0" dirty="0" smtClean="0"/>
              <a:t> by:</a:t>
            </a:r>
            <a:endParaRPr lang="en-US" dirty="0"/>
          </a:p>
        </p:txBody>
      </p:sp>
      <p:sp>
        <p:nvSpPr>
          <p:cNvPr id="4" name="Slide Number Placeholder 3"/>
          <p:cNvSpPr>
            <a:spLocks noGrp="1"/>
          </p:cNvSpPr>
          <p:nvPr>
            <p:ph type="sldNum" sz="quarter" idx="10"/>
          </p:nvPr>
        </p:nvSpPr>
        <p:spPr/>
        <p:txBody>
          <a:bodyPr/>
          <a:lstStyle/>
          <a:p>
            <a:fld id="{99C7C148-2FAF-47FB-8A55-4D6A85248E4E}" type="slidenum">
              <a:rPr lang="en-US" smtClean="0"/>
              <a:t>1</a:t>
            </a:fld>
            <a:endParaRPr lang="en-US" dirty="0"/>
          </a:p>
        </p:txBody>
      </p:sp>
    </p:spTree>
    <p:extLst>
      <p:ext uri="{BB962C8B-B14F-4D97-AF65-F5344CB8AC3E}">
        <p14:creationId xmlns:p14="http://schemas.microsoft.com/office/powerpoint/2010/main" val="1535185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433880"/>
            <a:ext cx="8246070" cy="1374346"/>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1808225"/>
            <a:ext cx="8093366" cy="610820"/>
          </a:xfrm>
        </p:spPr>
        <p:txBody>
          <a:bodyPr>
            <a:normAutofit/>
          </a:bodyPr>
          <a:lstStyle>
            <a:lvl1pPr marL="0" indent="0" algn="l">
              <a:buNone/>
              <a:defRPr sz="2800" b="0" i="0">
                <a:solidFill>
                  <a:srgbClr val="5EEC3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pic>
        <p:nvPicPr>
          <p:cNvPr id="7" name="Picture 6" descr="E:\websites\free-power-point-templates\2012\logos.png">
            <a:extLst>
              <a:ext uri="{FF2B5EF4-FFF2-40B4-BE49-F238E27FC236}">
                <a16:creationId xmlns:a16="http://schemas.microsoft.com/office/drawing/2014/main" id="{48A1A1F5-1340-4A82-9CAA-63515920759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1"/>
            <a:ext cx="8246070" cy="610820"/>
          </a:xfrm>
        </p:spPr>
        <p:txBody>
          <a:bodyPr>
            <a:normAutofit/>
          </a:bodyPr>
          <a:lstStyle>
            <a:lvl1pPr algn="l">
              <a:defRPr sz="3600" baseline="0">
                <a:solidFill>
                  <a:srgbClr val="5EEC3C"/>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044700"/>
            <a:ext cx="8246070" cy="3664921"/>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8720" y="281175"/>
            <a:ext cx="6108200"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128720" y="1082877"/>
            <a:ext cx="6108200" cy="362558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433880"/>
            <a:ext cx="8093365" cy="610820"/>
          </a:xfrm>
        </p:spPr>
        <p:txBody>
          <a:bodyPr>
            <a:normAutofit/>
          </a:bodyPr>
          <a:lstStyle>
            <a:lvl1pPr algn="l">
              <a:defRPr sz="3600" baseline="0">
                <a:solidFill>
                  <a:srgbClr val="5EEC3C"/>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80" y="1335828"/>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80" y="1808225"/>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1" y="1335828"/>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1808225"/>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27-Aug-21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27-Aug-21</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dirty="0"/>
          </a:p>
        </p:txBody>
      </p:sp>
      <p:sp>
        <p:nvSpPr>
          <p:cNvPr id="7" name="TextBox 6">
            <a:extLst>
              <a:ext uri="{FF2B5EF4-FFF2-40B4-BE49-F238E27FC236}">
                <a16:creationId xmlns:a16="http://schemas.microsoft.com/office/drawing/2014/main" id="{60A55BB3-5EFA-4194-B1AD-F5F1D57EAAC4}"/>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17.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jpeg"/></Relationships>
</file>

<file path=ppt/slides/_rels/slide18.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png"/><Relationship Id="rId14" Type="http://schemas.openxmlformats.org/officeDocument/2006/relationships/image" Target="../media/image45.jpe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e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5.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 Id="rId14" Type="http://schemas.openxmlformats.org/officeDocument/2006/relationships/image" Target="../media/image5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openxmlformats.org/officeDocument/2006/relationships/image" Target="../media/image59.jpeg"/><Relationship Id="rId7" Type="http://schemas.openxmlformats.org/officeDocument/2006/relationships/image" Target="../media/image62.jpeg"/><Relationship Id="rId12" Type="http://schemas.openxmlformats.org/officeDocument/2006/relationships/image" Target="../media/image67.png"/><Relationship Id="rId2" Type="http://schemas.openxmlformats.org/officeDocument/2006/relationships/image" Target="../media/image12.jpeg"/><Relationship Id="rId16"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52.jpeg"/><Relationship Id="rId11" Type="http://schemas.openxmlformats.org/officeDocument/2006/relationships/image" Target="../media/image66.jpeg"/><Relationship Id="rId5" Type="http://schemas.openxmlformats.org/officeDocument/2006/relationships/image" Target="../media/image61.png"/><Relationship Id="rId15" Type="http://schemas.openxmlformats.org/officeDocument/2006/relationships/image" Target="../media/image70.jpeg"/><Relationship Id="rId10" Type="http://schemas.openxmlformats.org/officeDocument/2006/relationships/image" Target="../media/image65.jpeg"/><Relationship Id="rId4" Type="http://schemas.openxmlformats.org/officeDocument/2006/relationships/image" Target="../media/image60.jpeg"/><Relationship Id="rId9" Type="http://schemas.openxmlformats.org/officeDocument/2006/relationships/image" Target="../media/image64.png"/><Relationship Id="rId14" Type="http://schemas.openxmlformats.org/officeDocument/2006/relationships/image" Target="../media/image69.jpe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52.jpeg"/><Relationship Id="rId1" Type="http://schemas.openxmlformats.org/officeDocument/2006/relationships/slideLayout" Target="../slideLayouts/slideLayout3.x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jpeg"/><Relationship Id="rId9" Type="http://schemas.openxmlformats.org/officeDocument/2006/relationships/image" Target="../media/image78.jpeg"/></Relationships>
</file>

<file path=ppt/slides/_rels/slide22.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1.jpeg"/><Relationship Id="rId3" Type="http://schemas.openxmlformats.org/officeDocument/2006/relationships/image" Target="../media/image82.jpeg"/><Relationship Id="rId7" Type="http://schemas.openxmlformats.org/officeDocument/2006/relationships/image" Target="../media/image85.jpeg"/><Relationship Id="rId12" Type="http://schemas.openxmlformats.org/officeDocument/2006/relationships/image" Target="../media/image90.png"/><Relationship Id="rId2" Type="http://schemas.openxmlformats.org/officeDocument/2006/relationships/image" Target="../media/image81.jpeg"/><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image" Target="../media/image89.jpeg"/><Relationship Id="rId5" Type="http://schemas.openxmlformats.org/officeDocument/2006/relationships/image" Target="../media/image84.png"/><Relationship Id="rId15" Type="http://schemas.openxmlformats.org/officeDocument/2006/relationships/image" Target="../media/image93.png"/><Relationship Id="rId10" Type="http://schemas.openxmlformats.org/officeDocument/2006/relationships/image" Target="../media/image88.jpeg"/><Relationship Id="rId4" Type="http://schemas.openxmlformats.org/officeDocument/2006/relationships/image" Target="../media/image83.jpeg"/><Relationship Id="rId9" Type="http://schemas.openxmlformats.org/officeDocument/2006/relationships/image" Target="../media/image87.png"/><Relationship Id="rId14" Type="http://schemas.openxmlformats.org/officeDocument/2006/relationships/image" Target="../media/image92.jpe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jpeg"/><Relationship Id="rId3" Type="http://schemas.openxmlformats.org/officeDocument/2006/relationships/image" Target="../media/image94.jpeg"/><Relationship Id="rId7" Type="http://schemas.openxmlformats.org/officeDocument/2006/relationships/image" Target="../media/image98.jpeg"/><Relationship Id="rId12" Type="http://schemas.openxmlformats.org/officeDocument/2006/relationships/image" Target="../media/image103.jpe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media/image102.jpeg"/><Relationship Id="rId5" Type="http://schemas.openxmlformats.org/officeDocument/2006/relationships/image" Target="../media/image96.png"/><Relationship Id="rId10" Type="http://schemas.openxmlformats.org/officeDocument/2006/relationships/image" Target="../media/image101.jpeg"/><Relationship Id="rId4" Type="http://schemas.openxmlformats.org/officeDocument/2006/relationships/image" Target="../media/image95.jpeg"/><Relationship Id="rId9" Type="http://schemas.openxmlformats.org/officeDocument/2006/relationships/image" Target="../media/image100.png"/><Relationship Id="rId14"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117.jpeg"/><Relationship Id="rId18" Type="http://schemas.openxmlformats.org/officeDocument/2006/relationships/image" Target="../media/image122.jpeg"/><Relationship Id="rId3" Type="http://schemas.openxmlformats.org/officeDocument/2006/relationships/image" Target="../media/image107.jpeg"/><Relationship Id="rId7" Type="http://schemas.openxmlformats.org/officeDocument/2006/relationships/image" Target="../media/image111.jpeg"/><Relationship Id="rId12" Type="http://schemas.openxmlformats.org/officeDocument/2006/relationships/image" Target="../media/image116.png"/><Relationship Id="rId17" Type="http://schemas.openxmlformats.org/officeDocument/2006/relationships/image" Target="../media/image121.jpeg"/><Relationship Id="rId2" Type="http://schemas.openxmlformats.org/officeDocument/2006/relationships/image" Target="../media/image106.jpeg"/><Relationship Id="rId16" Type="http://schemas.openxmlformats.org/officeDocument/2006/relationships/image" Target="../media/image120.jpeg"/><Relationship Id="rId1" Type="http://schemas.openxmlformats.org/officeDocument/2006/relationships/slideLayout" Target="../slideLayouts/slideLayout3.xml"/><Relationship Id="rId6" Type="http://schemas.openxmlformats.org/officeDocument/2006/relationships/image" Target="../media/image110.jpeg"/><Relationship Id="rId11" Type="http://schemas.openxmlformats.org/officeDocument/2006/relationships/image" Target="../media/image115.jpe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jpeg"/><Relationship Id="rId19" Type="http://schemas.openxmlformats.org/officeDocument/2006/relationships/image" Target="../media/image123.png"/><Relationship Id="rId4" Type="http://schemas.openxmlformats.org/officeDocument/2006/relationships/image" Target="../media/image108.jpeg"/><Relationship Id="rId9" Type="http://schemas.openxmlformats.org/officeDocument/2006/relationships/image" Target="../media/image113.png"/><Relationship Id="rId14" Type="http://schemas.openxmlformats.org/officeDocument/2006/relationships/image" Target="../media/image118.jpeg"/></Relationships>
</file>

<file path=ppt/slides/_rels/slide2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jpe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124.jpeg"/><Relationship Id="rId1" Type="http://schemas.openxmlformats.org/officeDocument/2006/relationships/slideLayout" Target="../slideLayouts/slideLayout3.xml"/><Relationship Id="rId6" Type="http://schemas.openxmlformats.org/officeDocument/2006/relationships/image" Target="../media/image128.png"/><Relationship Id="rId11" Type="http://schemas.openxmlformats.org/officeDocument/2006/relationships/image" Target="../media/image133.jpeg"/><Relationship Id="rId5" Type="http://schemas.openxmlformats.org/officeDocument/2006/relationships/image" Target="../media/image127.jpe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38.jpe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7.emf"/><Relationship Id="rId5" Type="http://schemas.openxmlformats.org/officeDocument/2006/relationships/oleObject" Target="../embeddings/oleObject2.bin"/><Relationship Id="rId4" Type="http://schemas.openxmlformats.org/officeDocument/2006/relationships/image" Target="../media/image136.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40.emf"/><Relationship Id="rId5" Type="http://schemas.openxmlformats.org/officeDocument/2006/relationships/oleObject" Target="../embeddings/oleObject4.bin"/><Relationship Id="rId4" Type="http://schemas.openxmlformats.org/officeDocument/2006/relationships/image" Target="../media/image13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5195" y="-24235"/>
            <a:ext cx="6413610" cy="1336168"/>
          </a:xfrm>
        </p:spPr>
        <p:txBody>
          <a:bodyPr>
            <a:normAutofit/>
          </a:bodyPr>
          <a:lstStyle/>
          <a:p>
            <a:pPr algn="ctr"/>
            <a:r>
              <a:rPr lang="en-US" dirty="0" smtClean="0">
                <a:solidFill>
                  <a:srgbClr val="92D050"/>
                </a:solidFill>
              </a:rPr>
              <a:t>Vaishnavi Global Private Limited</a:t>
            </a:r>
            <a:br>
              <a:rPr lang="en-US" dirty="0" smtClean="0">
                <a:solidFill>
                  <a:srgbClr val="92D050"/>
                </a:solidFill>
              </a:rPr>
            </a:br>
            <a:r>
              <a:rPr lang="en-US" sz="1800" dirty="0" smtClean="0">
                <a:solidFill>
                  <a:srgbClr val="92D050"/>
                </a:solidFill>
              </a:rPr>
              <a:t>“A matter of elegance” </a:t>
            </a:r>
            <a:endParaRPr lang="en-US" dirty="0">
              <a:solidFill>
                <a:srgbClr val="92D050"/>
              </a:solidFill>
            </a:endParaRPr>
          </a:p>
        </p:txBody>
      </p:sp>
      <p:sp>
        <p:nvSpPr>
          <p:cNvPr id="3" name="Subtitle 2"/>
          <p:cNvSpPr>
            <a:spLocks noGrp="1"/>
          </p:cNvSpPr>
          <p:nvPr>
            <p:ph type="subTitle" idx="1"/>
          </p:nvPr>
        </p:nvSpPr>
        <p:spPr>
          <a:xfrm>
            <a:off x="448965" y="4556915"/>
            <a:ext cx="7940661" cy="568073"/>
          </a:xfrm>
        </p:spPr>
        <p:txBody>
          <a:bodyPr>
            <a:normAutofit/>
          </a:bodyPr>
          <a:lstStyle/>
          <a:p>
            <a:pPr algn="ctr"/>
            <a:r>
              <a:rPr lang="en-US" sz="1400" dirty="0" smtClean="0">
                <a:solidFill>
                  <a:srgbClr val="FEA402"/>
                </a:solidFill>
              </a:rPr>
              <a:t>SEDEX and SAAP driven leading apparel Manufacturing and Export house from India.</a:t>
            </a:r>
          </a:p>
          <a:p>
            <a:pPr algn="ctr"/>
            <a:r>
              <a:rPr lang="en-US" sz="1400" dirty="0" smtClean="0">
                <a:solidFill>
                  <a:srgbClr val="FEA402"/>
                </a:solidFill>
              </a:rPr>
              <a:t>Corporate Presence: C 237/239, Turbhe MIDC, Turbhe, Navi Mumbai - 400705</a:t>
            </a:r>
            <a:endParaRPr lang="en-US" sz="1400" dirty="0">
              <a:solidFill>
                <a:srgbClr val="FEA402"/>
              </a:solidFill>
            </a:endParaRPr>
          </a:p>
        </p:txBody>
      </p:sp>
      <p:sp>
        <p:nvSpPr>
          <p:cNvPr id="4" name="TextBox 3"/>
          <p:cNvSpPr txBox="1"/>
          <p:nvPr/>
        </p:nvSpPr>
        <p:spPr>
          <a:xfrm>
            <a:off x="8236920" y="433880"/>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1- Company : Team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0360" y="1808225"/>
            <a:ext cx="2646887" cy="1985165"/>
          </a:xfrm>
          <a:prstGeom prst="rect">
            <a:avLst/>
          </a:prstGeom>
        </p:spPr>
      </p:pic>
    </p:spTree>
    <p:extLst>
      <p:ext uri="{BB962C8B-B14F-4D97-AF65-F5344CB8AC3E}">
        <p14:creationId xmlns:p14="http://schemas.microsoft.com/office/powerpoint/2010/main" val="1932097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2- Milestones:</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7" name="Group 6"/>
          <p:cNvGrpSpPr/>
          <p:nvPr/>
        </p:nvGrpSpPr>
        <p:grpSpPr>
          <a:xfrm>
            <a:off x="2281425" y="873686"/>
            <a:ext cx="6260905" cy="1956141"/>
            <a:chOff x="746675" y="1676681"/>
            <a:chExt cx="7708339" cy="2991245"/>
          </a:xfrm>
        </p:grpSpPr>
        <p:grpSp>
          <p:nvGrpSpPr>
            <p:cNvPr id="8" name="Group 7"/>
            <p:cNvGrpSpPr/>
            <p:nvPr/>
          </p:nvGrpSpPr>
          <p:grpSpPr>
            <a:xfrm>
              <a:off x="875949" y="2807191"/>
              <a:ext cx="7411467" cy="158508"/>
              <a:chOff x="4621550" y="7220762"/>
              <a:chExt cx="15050759" cy="321887"/>
            </a:xfrm>
          </p:grpSpPr>
          <p:sp>
            <p:nvSpPr>
              <p:cNvPr id="53" name="Rectangle 52"/>
              <p:cNvSpPr/>
              <p:nvPr/>
            </p:nvSpPr>
            <p:spPr>
              <a:xfrm rot="16200000" flipH="1">
                <a:off x="5696562" y="6145755"/>
                <a:ext cx="321871" cy="2471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r>
                  <a:rPr lang="en-IN" sz="1000" b="1" dirty="0"/>
                  <a:t>2005</a:t>
                </a:r>
                <a:endParaRPr lang="bg-BG" sz="1000" b="1" dirty="0"/>
              </a:p>
            </p:txBody>
          </p:sp>
          <p:sp>
            <p:nvSpPr>
              <p:cNvPr id="54" name="Rectangle 53"/>
              <p:cNvSpPr/>
              <p:nvPr/>
            </p:nvSpPr>
            <p:spPr>
              <a:xfrm>
                <a:off x="9653094" y="7220772"/>
                <a:ext cx="2471895" cy="3218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r>
                  <a:rPr lang="en-IN" sz="1400" b="1" dirty="0" smtClean="0">
                    <a:latin typeface="+mj-lt"/>
                  </a:rPr>
                  <a:t>2010</a:t>
                </a:r>
                <a:endParaRPr lang="bg-BG" sz="1400" b="1" dirty="0">
                  <a:latin typeface="+mj-lt"/>
                </a:endParaRPr>
              </a:p>
            </p:txBody>
          </p:sp>
          <p:sp>
            <p:nvSpPr>
              <p:cNvPr id="55" name="Rectangle 54"/>
              <p:cNvSpPr/>
              <p:nvPr/>
            </p:nvSpPr>
            <p:spPr>
              <a:xfrm>
                <a:off x="14684641" y="7220769"/>
                <a:ext cx="2471895" cy="3218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r>
                  <a:rPr lang="en-IN" sz="1400" b="1" dirty="0" smtClean="0">
                    <a:latin typeface="+mj-lt"/>
                  </a:rPr>
                  <a:t>2014</a:t>
                </a:r>
                <a:endParaRPr lang="bg-BG" sz="1400" b="1" dirty="0">
                  <a:latin typeface="+mj-lt"/>
                </a:endParaRPr>
              </a:p>
            </p:txBody>
          </p:sp>
          <p:sp>
            <p:nvSpPr>
              <p:cNvPr id="56" name="Rectangle 55"/>
              <p:cNvSpPr/>
              <p:nvPr/>
            </p:nvSpPr>
            <p:spPr>
              <a:xfrm rot="5400000">
                <a:off x="18275427" y="6145749"/>
                <a:ext cx="321869" cy="24718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r>
                  <a:rPr lang="en-IN" sz="1400" b="1" dirty="0" smtClean="0">
                    <a:latin typeface="+mj-lt"/>
                  </a:rPr>
                  <a:t>2019</a:t>
                </a:r>
                <a:endParaRPr lang="bg-BG" sz="1400" b="1" dirty="0">
                  <a:latin typeface="+mj-lt"/>
                </a:endParaRPr>
              </a:p>
            </p:txBody>
          </p:sp>
          <p:sp>
            <p:nvSpPr>
              <p:cNvPr id="57" name="Rectangle 56"/>
              <p:cNvSpPr/>
              <p:nvPr/>
            </p:nvSpPr>
            <p:spPr>
              <a:xfrm>
                <a:off x="12168868" y="7220769"/>
                <a:ext cx="2471895" cy="3218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r>
                  <a:rPr lang="en-IN" sz="1400" b="1" dirty="0" smtClean="0">
                    <a:latin typeface="+mj-lt"/>
                  </a:rPr>
                  <a:t>2012</a:t>
                </a:r>
                <a:endParaRPr lang="bg-BG" sz="1400" b="1" dirty="0">
                  <a:latin typeface="+mj-lt"/>
                </a:endParaRPr>
              </a:p>
            </p:txBody>
          </p:sp>
          <p:sp>
            <p:nvSpPr>
              <p:cNvPr id="58" name="Rectangle 57"/>
              <p:cNvSpPr/>
              <p:nvPr/>
            </p:nvSpPr>
            <p:spPr>
              <a:xfrm>
                <a:off x="7137322" y="7220776"/>
                <a:ext cx="2471895" cy="321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r>
                  <a:rPr lang="en-IN" sz="1200" b="1" dirty="0" smtClean="0">
                    <a:latin typeface="+mj-lt"/>
                  </a:rPr>
                  <a:t>2005</a:t>
                </a:r>
                <a:endParaRPr lang="bg-BG" sz="1200" b="1" dirty="0">
                  <a:latin typeface="+mj-lt"/>
                </a:endParaRPr>
              </a:p>
            </p:txBody>
          </p:sp>
        </p:grpSp>
        <p:cxnSp>
          <p:nvCxnSpPr>
            <p:cNvPr id="11" name="Straight Connector 10"/>
            <p:cNvCxnSpPr/>
            <p:nvPr/>
          </p:nvCxnSpPr>
          <p:spPr>
            <a:xfrm flipV="1">
              <a:off x="1524795" y="2438975"/>
              <a:ext cx="0" cy="322073"/>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703048" y="3012222"/>
              <a:ext cx="0" cy="322073"/>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960781" y="2438975"/>
              <a:ext cx="0" cy="322073"/>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249160" y="3012222"/>
              <a:ext cx="0" cy="322073"/>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78040" y="2438975"/>
              <a:ext cx="0" cy="322073"/>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656293" y="3012222"/>
              <a:ext cx="0" cy="322073"/>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1282644" y="1774732"/>
              <a:ext cx="501083" cy="604980"/>
              <a:chOff x="1274255" y="1749565"/>
              <a:chExt cx="501083" cy="604980"/>
            </a:xfrm>
          </p:grpSpPr>
          <p:sp>
            <p:nvSpPr>
              <p:cNvPr id="50" name="Diamond 49"/>
              <p:cNvSpPr/>
              <p:nvPr/>
            </p:nvSpPr>
            <p:spPr>
              <a:xfrm>
                <a:off x="1340238" y="1977041"/>
                <a:ext cx="369116" cy="37750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Oval 50"/>
              <p:cNvSpPr/>
              <p:nvPr/>
            </p:nvSpPr>
            <p:spPr>
              <a:xfrm>
                <a:off x="1274255" y="1749565"/>
                <a:ext cx="501083" cy="51001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b="1" dirty="0">
                  <a:latin typeface="+mj-lt"/>
                </a:endParaRPr>
              </a:p>
            </p:txBody>
          </p:sp>
          <p:sp>
            <p:nvSpPr>
              <p:cNvPr id="52" name="Shape 2943"/>
              <p:cNvSpPr/>
              <p:nvPr/>
            </p:nvSpPr>
            <p:spPr>
              <a:xfrm>
                <a:off x="1430884" y="1902419"/>
                <a:ext cx="215664" cy="263589"/>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grpSp>
        <p:grpSp>
          <p:nvGrpSpPr>
            <p:cNvPr id="18" name="Group 17"/>
            <p:cNvGrpSpPr/>
            <p:nvPr/>
          </p:nvGrpSpPr>
          <p:grpSpPr>
            <a:xfrm>
              <a:off x="6227500" y="1774732"/>
              <a:ext cx="501083" cy="604980"/>
              <a:chOff x="6227500" y="1749565"/>
              <a:chExt cx="501083" cy="604980"/>
            </a:xfrm>
          </p:grpSpPr>
          <p:sp>
            <p:nvSpPr>
              <p:cNvPr id="47" name="Diamond 46"/>
              <p:cNvSpPr/>
              <p:nvPr/>
            </p:nvSpPr>
            <p:spPr>
              <a:xfrm>
                <a:off x="6289743" y="1977041"/>
                <a:ext cx="369116" cy="377504"/>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Oval 47"/>
              <p:cNvSpPr/>
              <p:nvPr/>
            </p:nvSpPr>
            <p:spPr>
              <a:xfrm>
                <a:off x="6227500" y="1749565"/>
                <a:ext cx="501083" cy="510018"/>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b="1" dirty="0">
                  <a:latin typeface="+mj-lt"/>
                </a:endParaRPr>
              </a:p>
            </p:txBody>
          </p:sp>
          <p:sp>
            <p:nvSpPr>
              <p:cNvPr id="49" name="Shape 2787"/>
              <p:cNvSpPr/>
              <p:nvPr/>
            </p:nvSpPr>
            <p:spPr>
              <a:xfrm>
                <a:off x="6351465" y="1880988"/>
                <a:ext cx="270411" cy="27059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grpSp>
        <p:grpSp>
          <p:nvGrpSpPr>
            <p:cNvPr id="19" name="Group 18"/>
            <p:cNvGrpSpPr/>
            <p:nvPr/>
          </p:nvGrpSpPr>
          <p:grpSpPr>
            <a:xfrm>
              <a:off x="3710241" y="1774732"/>
              <a:ext cx="501083" cy="604980"/>
              <a:chOff x="3710241" y="1749565"/>
              <a:chExt cx="501083" cy="604980"/>
            </a:xfrm>
          </p:grpSpPr>
          <p:sp>
            <p:nvSpPr>
              <p:cNvPr id="44" name="Diamond 43"/>
              <p:cNvSpPr/>
              <p:nvPr/>
            </p:nvSpPr>
            <p:spPr>
              <a:xfrm>
                <a:off x="3784197" y="1977041"/>
                <a:ext cx="369116" cy="377504"/>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Oval 44"/>
              <p:cNvSpPr/>
              <p:nvPr/>
            </p:nvSpPr>
            <p:spPr>
              <a:xfrm>
                <a:off x="3710241" y="1749565"/>
                <a:ext cx="501083" cy="51001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b="1" dirty="0">
                  <a:latin typeface="+mj-lt"/>
                </a:endParaRPr>
              </a:p>
            </p:txBody>
          </p:sp>
          <p:sp>
            <p:nvSpPr>
              <p:cNvPr id="46" name="Shape 2616"/>
              <p:cNvSpPr/>
              <p:nvPr/>
            </p:nvSpPr>
            <p:spPr>
              <a:xfrm>
                <a:off x="3819860" y="1875793"/>
                <a:ext cx="270579" cy="246042"/>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grpSp>
        <p:grpSp>
          <p:nvGrpSpPr>
            <p:cNvPr id="20" name="Group 19"/>
            <p:cNvGrpSpPr/>
            <p:nvPr/>
          </p:nvGrpSpPr>
          <p:grpSpPr>
            <a:xfrm>
              <a:off x="4998620" y="3408693"/>
              <a:ext cx="501083" cy="606206"/>
              <a:chOff x="4998620" y="3366748"/>
              <a:chExt cx="501083" cy="606206"/>
            </a:xfrm>
          </p:grpSpPr>
          <p:sp>
            <p:nvSpPr>
              <p:cNvPr id="41" name="Diamond 40"/>
              <p:cNvSpPr/>
              <p:nvPr/>
            </p:nvSpPr>
            <p:spPr>
              <a:xfrm>
                <a:off x="5064950" y="3366748"/>
                <a:ext cx="369116" cy="377504"/>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Oval 41"/>
              <p:cNvSpPr/>
              <p:nvPr/>
            </p:nvSpPr>
            <p:spPr>
              <a:xfrm>
                <a:off x="4998620" y="3462936"/>
                <a:ext cx="501083" cy="51001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b="1" dirty="0">
                  <a:latin typeface="+mj-lt"/>
                </a:endParaRPr>
              </a:p>
            </p:txBody>
          </p:sp>
          <p:sp>
            <p:nvSpPr>
              <p:cNvPr id="43" name="Shape 2633"/>
              <p:cNvSpPr/>
              <p:nvPr/>
            </p:nvSpPr>
            <p:spPr>
              <a:xfrm>
                <a:off x="5117961" y="3593554"/>
                <a:ext cx="270578" cy="27057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grpSp>
        <p:grpSp>
          <p:nvGrpSpPr>
            <p:cNvPr id="21" name="Group 20"/>
            <p:cNvGrpSpPr/>
            <p:nvPr/>
          </p:nvGrpSpPr>
          <p:grpSpPr>
            <a:xfrm>
              <a:off x="2452508" y="3408693"/>
              <a:ext cx="501083" cy="606206"/>
              <a:chOff x="2452508" y="3366748"/>
              <a:chExt cx="501083" cy="606206"/>
            </a:xfrm>
          </p:grpSpPr>
          <p:sp>
            <p:nvSpPr>
              <p:cNvPr id="38" name="Diamond 37"/>
              <p:cNvSpPr/>
              <p:nvPr/>
            </p:nvSpPr>
            <p:spPr>
              <a:xfrm>
                <a:off x="2514697" y="3366748"/>
                <a:ext cx="369116" cy="37750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Oval 38"/>
              <p:cNvSpPr/>
              <p:nvPr/>
            </p:nvSpPr>
            <p:spPr>
              <a:xfrm>
                <a:off x="2452508" y="3462936"/>
                <a:ext cx="501083" cy="51001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b="1" dirty="0">
                  <a:latin typeface="+mj-lt"/>
                </a:endParaRPr>
              </a:p>
            </p:txBody>
          </p:sp>
          <p:sp>
            <p:nvSpPr>
              <p:cNvPr id="40" name="Shape 2934"/>
              <p:cNvSpPr/>
              <p:nvPr/>
            </p:nvSpPr>
            <p:spPr>
              <a:xfrm>
                <a:off x="2589793" y="3576781"/>
                <a:ext cx="210871" cy="289948"/>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grpSp>
        <p:grpSp>
          <p:nvGrpSpPr>
            <p:cNvPr id="22" name="Group 21"/>
            <p:cNvGrpSpPr/>
            <p:nvPr/>
          </p:nvGrpSpPr>
          <p:grpSpPr>
            <a:xfrm>
              <a:off x="7405753" y="3408693"/>
              <a:ext cx="501083" cy="606206"/>
              <a:chOff x="7405753" y="3366748"/>
              <a:chExt cx="501083" cy="606206"/>
            </a:xfrm>
          </p:grpSpPr>
          <p:sp>
            <p:nvSpPr>
              <p:cNvPr id="35" name="Diamond 34"/>
              <p:cNvSpPr/>
              <p:nvPr/>
            </p:nvSpPr>
            <p:spPr>
              <a:xfrm>
                <a:off x="7472591" y="3366748"/>
                <a:ext cx="369116" cy="377504"/>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Oval 35"/>
              <p:cNvSpPr/>
              <p:nvPr/>
            </p:nvSpPr>
            <p:spPr>
              <a:xfrm>
                <a:off x="7405753" y="3462936"/>
                <a:ext cx="501083" cy="510018"/>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b="1" dirty="0">
                  <a:latin typeface="+mj-lt"/>
                </a:endParaRPr>
              </a:p>
            </p:txBody>
          </p:sp>
          <p:sp>
            <p:nvSpPr>
              <p:cNvPr id="37" name="Shape 2950"/>
              <p:cNvSpPr/>
              <p:nvPr/>
            </p:nvSpPr>
            <p:spPr>
              <a:xfrm>
                <a:off x="7525472" y="3567555"/>
                <a:ext cx="242371" cy="296229"/>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grpSp>
        <p:sp>
          <p:nvSpPr>
            <p:cNvPr id="23" name="Subtitle 2"/>
            <p:cNvSpPr txBox="1">
              <a:spLocks/>
            </p:cNvSpPr>
            <p:nvPr/>
          </p:nvSpPr>
          <p:spPr>
            <a:xfrm>
              <a:off x="5710001" y="3659545"/>
              <a:ext cx="1535633" cy="1008381"/>
            </a:xfrm>
            <a:prstGeom prst="rect">
              <a:avLst/>
            </a:prstGeom>
            <a:ln>
              <a:solidFill>
                <a:schemeClr val="tx2">
                  <a:lumMod val="60000"/>
                  <a:lumOff val="40000"/>
                </a:schemeClr>
              </a:solidFill>
            </a:ln>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515"/>
                </a:lnSpc>
              </a:pPr>
              <a:r>
                <a:rPr lang="en-US" sz="800" dirty="0" smtClean="0">
                  <a:solidFill>
                    <a:schemeClr val="tx1">
                      <a:lumMod val="75000"/>
                      <a:lumOff val="25000"/>
                    </a:schemeClr>
                  </a:solidFill>
                  <a:latin typeface="+mj-lt"/>
                  <a:ea typeface="Lato Light" charset="0"/>
                  <a:cs typeface="Lato Light" charset="0"/>
                </a:rPr>
                <a:t>Company has achieved a turnover twice of </a:t>
              </a:r>
              <a:r>
                <a:rPr lang="en-US" sz="800" dirty="0">
                  <a:solidFill>
                    <a:schemeClr val="tx1">
                      <a:lumMod val="75000"/>
                      <a:lumOff val="25000"/>
                    </a:schemeClr>
                  </a:solidFill>
                  <a:latin typeface="+mj-lt"/>
                  <a:ea typeface="Lato Light" charset="0"/>
                  <a:cs typeface="Lato Light" charset="0"/>
                </a:rPr>
                <a:t> </a:t>
              </a:r>
              <a:r>
                <a:rPr lang="en-US" sz="800" dirty="0" smtClean="0">
                  <a:solidFill>
                    <a:schemeClr val="tx1">
                      <a:lumMod val="75000"/>
                      <a:lumOff val="25000"/>
                    </a:schemeClr>
                  </a:solidFill>
                  <a:latin typeface="+mj-lt"/>
                  <a:ea typeface="Lato Light" charset="0"/>
                  <a:cs typeface="Lato Light" charset="0"/>
                </a:rPr>
                <a:t>previous year</a:t>
              </a:r>
            </a:p>
          </p:txBody>
        </p:sp>
        <p:sp>
          <p:nvSpPr>
            <p:cNvPr id="24" name="TextBox 23"/>
            <p:cNvSpPr txBox="1"/>
            <p:nvPr/>
          </p:nvSpPr>
          <p:spPr>
            <a:xfrm>
              <a:off x="5783375" y="3364029"/>
              <a:ext cx="1387689" cy="276999"/>
            </a:xfrm>
            <a:prstGeom prst="rect">
              <a:avLst/>
            </a:prstGeom>
            <a:noFill/>
          </p:spPr>
          <p:txBody>
            <a:bodyPr wrap="none" rtlCol="0" anchor="ctr" anchorCtr="0">
              <a:spAutoFit/>
            </a:bodyPr>
            <a:lstStyle/>
            <a:p>
              <a:pPr algn="ctr"/>
              <a:r>
                <a:rPr lang="en-US" sz="1200" b="1" dirty="0" smtClean="0">
                  <a:solidFill>
                    <a:schemeClr val="accent5"/>
                  </a:solidFill>
                  <a:latin typeface="+mj-lt"/>
                  <a:ea typeface="Lato Black" charset="0"/>
                  <a:cs typeface="Lato Black" charset="0"/>
                </a:rPr>
                <a:t>Financial Leverage </a:t>
              </a:r>
              <a:endParaRPr lang="en-US" sz="1200" b="1" dirty="0">
                <a:solidFill>
                  <a:schemeClr val="accent5"/>
                </a:solidFill>
                <a:latin typeface="+mj-lt"/>
                <a:ea typeface="Lato Black" charset="0"/>
                <a:cs typeface="Lato Black" charset="0"/>
              </a:endParaRPr>
            </a:p>
          </p:txBody>
        </p:sp>
        <p:sp>
          <p:nvSpPr>
            <p:cNvPr id="25" name="Subtitle 2"/>
            <p:cNvSpPr txBox="1">
              <a:spLocks/>
            </p:cNvSpPr>
            <p:nvPr/>
          </p:nvSpPr>
          <p:spPr>
            <a:xfrm>
              <a:off x="746675" y="3735131"/>
              <a:ext cx="1535633" cy="751882"/>
            </a:xfrm>
            <a:prstGeom prst="rect">
              <a:avLst/>
            </a:prstGeom>
            <a:ln>
              <a:solidFill>
                <a:schemeClr val="tx2">
                  <a:lumMod val="60000"/>
                  <a:lumOff val="40000"/>
                </a:schemeClr>
              </a:solidFill>
            </a:ln>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515"/>
                </a:lnSpc>
              </a:pPr>
              <a:r>
                <a:rPr lang="en-US" sz="800" dirty="0" smtClean="0">
                  <a:solidFill>
                    <a:schemeClr val="tx1">
                      <a:lumMod val="75000"/>
                      <a:lumOff val="25000"/>
                    </a:schemeClr>
                  </a:solidFill>
                  <a:latin typeface="+mj-lt"/>
                  <a:ea typeface="Lato Light" charset="0"/>
                  <a:cs typeface="Lato Light" charset="0"/>
                </a:rPr>
                <a:t>Incorporated at Mumbai </a:t>
              </a:r>
            </a:p>
            <a:p>
              <a:pPr>
                <a:lnSpc>
                  <a:spcPts val="1515"/>
                </a:lnSpc>
              </a:pPr>
              <a:r>
                <a:rPr lang="en-US" sz="800" dirty="0" smtClean="0">
                  <a:solidFill>
                    <a:schemeClr val="tx1">
                      <a:lumMod val="75000"/>
                      <a:lumOff val="25000"/>
                    </a:schemeClr>
                  </a:solidFill>
                  <a:latin typeface="+mj-lt"/>
                  <a:ea typeface="Lato Light" charset="0"/>
                  <a:cs typeface="Lato Light" charset="0"/>
                </a:rPr>
                <a:t>as washing &amp; dying unit</a:t>
              </a:r>
              <a:endParaRPr lang="en-US" sz="800" dirty="0">
                <a:solidFill>
                  <a:schemeClr val="tx1">
                    <a:lumMod val="75000"/>
                    <a:lumOff val="25000"/>
                  </a:schemeClr>
                </a:solidFill>
                <a:latin typeface="+mj-lt"/>
                <a:ea typeface="Lato Light" charset="0"/>
                <a:cs typeface="Lato Light" charset="0"/>
              </a:endParaRPr>
            </a:p>
          </p:txBody>
        </p:sp>
        <p:sp>
          <p:nvSpPr>
            <p:cNvPr id="26" name="TextBox 25"/>
            <p:cNvSpPr txBox="1"/>
            <p:nvPr/>
          </p:nvSpPr>
          <p:spPr>
            <a:xfrm>
              <a:off x="953069" y="3364029"/>
              <a:ext cx="1121654" cy="276999"/>
            </a:xfrm>
            <a:prstGeom prst="rect">
              <a:avLst/>
            </a:prstGeom>
            <a:noFill/>
          </p:spPr>
          <p:txBody>
            <a:bodyPr wrap="none" rtlCol="0" anchor="ctr" anchorCtr="0">
              <a:spAutoFit/>
            </a:bodyPr>
            <a:lstStyle/>
            <a:p>
              <a:pPr algn="ctr"/>
              <a:r>
                <a:rPr lang="en-US" sz="1200" b="1" dirty="0" smtClean="0">
                  <a:solidFill>
                    <a:schemeClr val="accent1"/>
                  </a:solidFill>
                  <a:latin typeface="+mj-lt"/>
                  <a:ea typeface="Lato Black" charset="0"/>
                  <a:cs typeface="Lato Black" charset="0"/>
                </a:rPr>
                <a:t>Incorporations</a:t>
              </a:r>
              <a:endParaRPr lang="en-US" sz="1200" b="1" dirty="0">
                <a:solidFill>
                  <a:schemeClr val="accent1"/>
                </a:solidFill>
                <a:latin typeface="+mj-lt"/>
                <a:ea typeface="Lato Black" charset="0"/>
                <a:cs typeface="Lato Black" charset="0"/>
              </a:endParaRPr>
            </a:p>
          </p:txBody>
        </p:sp>
        <p:sp>
          <p:nvSpPr>
            <p:cNvPr id="27" name="Subtitle 2"/>
            <p:cNvSpPr txBox="1">
              <a:spLocks/>
            </p:cNvSpPr>
            <p:nvPr/>
          </p:nvSpPr>
          <p:spPr>
            <a:xfrm>
              <a:off x="3213353" y="3659545"/>
              <a:ext cx="1535633" cy="1008381"/>
            </a:xfrm>
            <a:prstGeom prst="rect">
              <a:avLst/>
            </a:prstGeom>
            <a:ln>
              <a:solidFill>
                <a:schemeClr val="accent3">
                  <a:lumMod val="75000"/>
                </a:schemeClr>
              </a:solidFill>
            </a:ln>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515"/>
                </a:lnSpc>
              </a:pPr>
              <a:r>
                <a:rPr lang="en-US" sz="800" dirty="0" smtClean="0">
                  <a:solidFill>
                    <a:schemeClr val="tx1">
                      <a:lumMod val="75000"/>
                      <a:lumOff val="25000"/>
                    </a:schemeClr>
                  </a:solidFill>
                  <a:latin typeface="+mj-lt"/>
                  <a:ea typeface="Lato Light" charset="0"/>
                  <a:cs typeface="Lato Light" charset="0"/>
                </a:rPr>
                <a:t>Acquired a factory  space Turbhe MIDC,  50000 sq. ft.</a:t>
              </a:r>
              <a:endParaRPr lang="en-US" sz="800" dirty="0">
                <a:solidFill>
                  <a:schemeClr val="tx1">
                    <a:lumMod val="75000"/>
                    <a:lumOff val="25000"/>
                  </a:schemeClr>
                </a:solidFill>
                <a:latin typeface="+mj-lt"/>
                <a:ea typeface="Lato Light" charset="0"/>
                <a:cs typeface="Lato Light" charset="0"/>
              </a:endParaRPr>
            </a:p>
          </p:txBody>
        </p:sp>
        <p:sp>
          <p:nvSpPr>
            <p:cNvPr id="28" name="TextBox 27"/>
            <p:cNvSpPr txBox="1"/>
            <p:nvPr/>
          </p:nvSpPr>
          <p:spPr>
            <a:xfrm>
              <a:off x="3597401" y="3364029"/>
              <a:ext cx="766365" cy="276999"/>
            </a:xfrm>
            <a:prstGeom prst="rect">
              <a:avLst/>
            </a:prstGeom>
            <a:noFill/>
          </p:spPr>
          <p:txBody>
            <a:bodyPr wrap="none" rtlCol="0" anchor="ctr" anchorCtr="0">
              <a:spAutoFit/>
            </a:bodyPr>
            <a:lstStyle/>
            <a:p>
              <a:pPr algn="ctr"/>
              <a:r>
                <a:rPr lang="en-US" sz="1200" b="1" dirty="0" smtClean="0">
                  <a:solidFill>
                    <a:schemeClr val="accent3"/>
                  </a:solidFill>
                  <a:latin typeface="+mj-lt"/>
                  <a:ea typeface="Lato Black" charset="0"/>
                  <a:cs typeface="Lato Black" charset="0"/>
                </a:rPr>
                <a:t>Factory 1</a:t>
              </a:r>
              <a:endParaRPr lang="en-US" sz="1200" b="1" dirty="0">
                <a:solidFill>
                  <a:schemeClr val="accent3"/>
                </a:solidFill>
                <a:latin typeface="+mj-lt"/>
                <a:ea typeface="Lato Black" charset="0"/>
                <a:cs typeface="Lato Black" charset="0"/>
              </a:endParaRPr>
            </a:p>
          </p:txBody>
        </p:sp>
        <p:sp>
          <p:nvSpPr>
            <p:cNvPr id="29" name="Subtitle 2"/>
            <p:cNvSpPr txBox="1">
              <a:spLocks/>
            </p:cNvSpPr>
            <p:nvPr/>
          </p:nvSpPr>
          <p:spPr>
            <a:xfrm>
              <a:off x="6919381" y="2045484"/>
              <a:ext cx="1535633" cy="420082"/>
            </a:xfrm>
            <a:prstGeom prst="rect">
              <a:avLst/>
            </a:prstGeom>
            <a:ln>
              <a:solidFill>
                <a:schemeClr val="accent6">
                  <a:lumMod val="60000"/>
                  <a:lumOff val="40000"/>
                </a:schemeClr>
              </a:solidFill>
            </a:ln>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515"/>
                </a:lnSpc>
              </a:pPr>
              <a:r>
                <a:rPr lang="en-US" sz="800" dirty="0" smtClean="0">
                  <a:solidFill>
                    <a:schemeClr val="tx1">
                      <a:lumMod val="75000"/>
                      <a:lumOff val="25000"/>
                    </a:schemeClr>
                  </a:solidFill>
                  <a:latin typeface="+mj-lt"/>
                  <a:ea typeface="Lato Light" charset="0"/>
                  <a:cs typeface="Lato Light" charset="0"/>
                </a:rPr>
                <a:t>Sedex certification</a:t>
              </a:r>
              <a:endParaRPr lang="en-US" sz="800" dirty="0">
                <a:solidFill>
                  <a:schemeClr val="tx1">
                    <a:lumMod val="75000"/>
                    <a:lumOff val="25000"/>
                  </a:schemeClr>
                </a:solidFill>
                <a:latin typeface="+mj-lt"/>
                <a:ea typeface="Lato Light" charset="0"/>
                <a:cs typeface="Lato Light" charset="0"/>
              </a:endParaRPr>
            </a:p>
          </p:txBody>
        </p:sp>
        <p:sp>
          <p:nvSpPr>
            <p:cNvPr id="30" name="TextBox 29"/>
            <p:cNvSpPr txBox="1"/>
            <p:nvPr/>
          </p:nvSpPr>
          <p:spPr>
            <a:xfrm>
              <a:off x="7233457" y="1676681"/>
              <a:ext cx="906276" cy="423575"/>
            </a:xfrm>
            <a:prstGeom prst="rect">
              <a:avLst/>
            </a:prstGeom>
            <a:noFill/>
          </p:spPr>
          <p:txBody>
            <a:bodyPr wrap="none" rtlCol="0" anchor="ctr" anchorCtr="0">
              <a:spAutoFit/>
            </a:bodyPr>
            <a:lstStyle/>
            <a:p>
              <a:pPr algn="ctr"/>
              <a:r>
                <a:rPr lang="en-US" sz="1200" b="1" dirty="0" smtClean="0">
                  <a:solidFill>
                    <a:schemeClr val="accent6"/>
                  </a:solidFill>
                  <a:latin typeface="+mj-lt"/>
                  <a:ea typeface="Lato Black" charset="0"/>
                  <a:cs typeface="Lato Black" charset="0"/>
                </a:rPr>
                <a:t>Certified</a:t>
              </a:r>
              <a:endParaRPr lang="en-US" sz="1200" b="1" dirty="0">
                <a:solidFill>
                  <a:schemeClr val="accent6"/>
                </a:solidFill>
                <a:latin typeface="+mj-lt"/>
                <a:ea typeface="Lato Black" charset="0"/>
                <a:cs typeface="Lato Black" charset="0"/>
              </a:endParaRPr>
            </a:p>
          </p:txBody>
        </p:sp>
        <p:sp>
          <p:nvSpPr>
            <p:cNvPr id="31" name="Subtitle 2"/>
            <p:cNvSpPr txBox="1">
              <a:spLocks/>
            </p:cNvSpPr>
            <p:nvPr/>
          </p:nvSpPr>
          <p:spPr>
            <a:xfrm>
              <a:off x="1956056" y="2045484"/>
              <a:ext cx="1535633" cy="591987"/>
            </a:xfrm>
            <a:prstGeom prst="rect">
              <a:avLst/>
            </a:prstGeom>
            <a:ln>
              <a:solidFill>
                <a:schemeClr val="accent2">
                  <a:lumMod val="75000"/>
                </a:schemeClr>
              </a:solidFill>
            </a:ln>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515"/>
                </a:lnSpc>
              </a:pPr>
              <a:r>
                <a:rPr lang="en-US" sz="800" dirty="0" smtClean="0">
                  <a:solidFill>
                    <a:schemeClr val="tx1">
                      <a:lumMod val="75000"/>
                      <a:lumOff val="25000"/>
                    </a:schemeClr>
                  </a:solidFill>
                  <a:latin typeface="+mj-lt"/>
                  <a:ea typeface="Lato Light" charset="0"/>
                  <a:cs typeface="Lato Light" charset="0"/>
                </a:rPr>
                <a:t>Acquired an office space in Andheri, Mumbai </a:t>
              </a:r>
              <a:endParaRPr lang="en-US" sz="800" dirty="0">
                <a:solidFill>
                  <a:schemeClr val="tx1">
                    <a:lumMod val="75000"/>
                    <a:lumOff val="25000"/>
                  </a:schemeClr>
                </a:solidFill>
                <a:latin typeface="+mj-lt"/>
                <a:ea typeface="Lato Light" charset="0"/>
                <a:cs typeface="Lato Light" charset="0"/>
              </a:endParaRPr>
            </a:p>
          </p:txBody>
        </p:sp>
        <p:sp>
          <p:nvSpPr>
            <p:cNvPr id="32" name="TextBox 31"/>
            <p:cNvSpPr txBox="1"/>
            <p:nvPr/>
          </p:nvSpPr>
          <p:spPr>
            <a:xfrm>
              <a:off x="2114104" y="1749967"/>
              <a:ext cx="1218346" cy="276999"/>
            </a:xfrm>
            <a:prstGeom prst="rect">
              <a:avLst/>
            </a:prstGeom>
            <a:noFill/>
          </p:spPr>
          <p:txBody>
            <a:bodyPr wrap="none" rtlCol="0" anchor="ctr" anchorCtr="0">
              <a:spAutoFit/>
            </a:bodyPr>
            <a:lstStyle/>
            <a:p>
              <a:pPr algn="ctr"/>
              <a:r>
                <a:rPr lang="en-US" sz="1200" b="1" dirty="0" smtClean="0">
                  <a:solidFill>
                    <a:schemeClr val="accent2"/>
                  </a:solidFill>
                  <a:latin typeface="+mj-lt"/>
                  <a:ea typeface="Lato Black" charset="0"/>
                  <a:cs typeface="Lato Black" charset="0"/>
                </a:rPr>
                <a:t>Corporate office</a:t>
              </a:r>
              <a:endParaRPr lang="en-US" sz="1200" b="1" dirty="0">
                <a:solidFill>
                  <a:schemeClr val="accent2"/>
                </a:solidFill>
                <a:latin typeface="+mj-lt"/>
                <a:ea typeface="Lato Black" charset="0"/>
                <a:cs typeface="Lato Black" charset="0"/>
              </a:endParaRPr>
            </a:p>
          </p:txBody>
        </p:sp>
        <p:sp>
          <p:nvSpPr>
            <p:cNvPr id="33" name="Subtitle 2"/>
            <p:cNvSpPr txBox="1">
              <a:spLocks/>
            </p:cNvSpPr>
            <p:nvPr/>
          </p:nvSpPr>
          <p:spPr>
            <a:xfrm>
              <a:off x="4422734" y="2045484"/>
              <a:ext cx="1535633" cy="714231"/>
            </a:xfrm>
            <a:prstGeom prst="rect">
              <a:avLst/>
            </a:prstGeom>
            <a:ln>
              <a:solidFill>
                <a:schemeClr val="accent4">
                  <a:lumMod val="75000"/>
                </a:schemeClr>
              </a:solidFill>
            </a:ln>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515"/>
                </a:lnSpc>
              </a:pPr>
              <a:r>
                <a:rPr lang="en-US" sz="800" dirty="0">
                  <a:solidFill>
                    <a:schemeClr val="tx1">
                      <a:lumMod val="75000"/>
                      <a:lumOff val="25000"/>
                    </a:schemeClr>
                  </a:solidFill>
                  <a:ea typeface="Lato Light" charset="0"/>
                  <a:cs typeface="Lato Light" charset="0"/>
                </a:rPr>
                <a:t>Acquired </a:t>
              </a:r>
              <a:r>
                <a:rPr lang="en-US" sz="800" dirty="0" smtClean="0">
                  <a:solidFill>
                    <a:schemeClr val="tx1">
                      <a:lumMod val="75000"/>
                      <a:lumOff val="25000"/>
                    </a:schemeClr>
                  </a:solidFill>
                  <a:ea typeface="Lato Light" charset="0"/>
                  <a:cs typeface="Lato Light" charset="0"/>
                </a:rPr>
                <a:t>factory MIDC, 50000 </a:t>
              </a:r>
              <a:r>
                <a:rPr lang="en-US" sz="900" dirty="0">
                  <a:solidFill>
                    <a:schemeClr val="tx1">
                      <a:lumMod val="75000"/>
                      <a:lumOff val="25000"/>
                    </a:schemeClr>
                  </a:solidFill>
                  <a:ea typeface="Lato Light" charset="0"/>
                  <a:cs typeface="Lato Light" charset="0"/>
                </a:rPr>
                <a:t>sq. ft.</a:t>
              </a:r>
            </a:p>
          </p:txBody>
        </p:sp>
        <p:sp>
          <p:nvSpPr>
            <p:cNvPr id="34" name="TextBox 33"/>
            <p:cNvSpPr txBox="1"/>
            <p:nvPr/>
          </p:nvSpPr>
          <p:spPr>
            <a:xfrm>
              <a:off x="4806771" y="1749967"/>
              <a:ext cx="766364" cy="276999"/>
            </a:xfrm>
            <a:prstGeom prst="rect">
              <a:avLst/>
            </a:prstGeom>
            <a:noFill/>
          </p:spPr>
          <p:txBody>
            <a:bodyPr wrap="none" rtlCol="0" anchor="ctr" anchorCtr="0">
              <a:spAutoFit/>
            </a:bodyPr>
            <a:lstStyle/>
            <a:p>
              <a:pPr algn="ctr"/>
              <a:r>
                <a:rPr lang="en-US" sz="1200" b="1" dirty="0" smtClean="0">
                  <a:solidFill>
                    <a:schemeClr val="accent4"/>
                  </a:solidFill>
                  <a:latin typeface="+mj-lt"/>
                  <a:ea typeface="Lato Black" charset="0"/>
                  <a:cs typeface="Lato Black" charset="0"/>
                </a:rPr>
                <a:t>Factory 2</a:t>
              </a:r>
              <a:endParaRPr lang="en-US" sz="1200" b="1" dirty="0">
                <a:solidFill>
                  <a:schemeClr val="accent4"/>
                </a:solidFill>
                <a:latin typeface="+mj-lt"/>
                <a:ea typeface="Lato Black" charset="0"/>
                <a:cs typeface="Lato Black" charset="0"/>
              </a:endParaRPr>
            </a:p>
          </p:txBody>
        </p:sp>
      </p:grpSp>
      <p:grpSp>
        <p:nvGrpSpPr>
          <p:cNvPr id="109" name="Group 108"/>
          <p:cNvGrpSpPr/>
          <p:nvPr/>
        </p:nvGrpSpPr>
        <p:grpSpPr>
          <a:xfrm>
            <a:off x="4113885" y="2850715"/>
            <a:ext cx="4275740" cy="1858905"/>
            <a:chOff x="1439273" y="1717281"/>
            <a:chExt cx="5182604" cy="2297618"/>
          </a:xfrm>
        </p:grpSpPr>
        <p:sp>
          <p:nvSpPr>
            <p:cNvPr id="158" name="Rectangle 157"/>
            <p:cNvSpPr/>
            <p:nvPr/>
          </p:nvSpPr>
          <p:spPr>
            <a:xfrm>
              <a:off x="2114795" y="2807218"/>
              <a:ext cx="1217239" cy="158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r>
                <a:rPr lang="en-IN" sz="1200" b="1" dirty="0" smtClean="0">
                  <a:latin typeface="+mj-lt"/>
                </a:rPr>
                <a:t>2021</a:t>
              </a:r>
              <a:endParaRPr lang="bg-BG" sz="1200" b="1" dirty="0">
                <a:latin typeface="+mj-lt"/>
              </a:endParaRPr>
            </a:p>
          </p:txBody>
        </p:sp>
        <p:cxnSp>
          <p:nvCxnSpPr>
            <p:cNvPr id="112" name="Straight Connector 111"/>
            <p:cNvCxnSpPr/>
            <p:nvPr/>
          </p:nvCxnSpPr>
          <p:spPr>
            <a:xfrm flipV="1">
              <a:off x="2703048" y="3012222"/>
              <a:ext cx="0" cy="322073"/>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2" name="Shape 2943"/>
            <p:cNvSpPr/>
            <p:nvPr/>
          </p:nvSpPr>
          <p:spPr>
            <a:xfrm>
              <a:off x="1439273" y="1927586"/>
              <a:ext cx="215664" cy="263588"/>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sp>
          <p:nvSpPr>
            <p:cNvPr id="149" name="Shape 2787"/>
            <p:cNvSpPr/>
            <p:nvPr/>
          </p:nvSpPr>
          <p:spPr>
            <a:xfrm>
              <a:off x="6351465" y="1906155"/>
              <a:ext cx="270412" cy="27059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sp>
          <p:nvSpPr>
            <p:cNvPr id="146" name="Shape 2616"/>
            <p:cNvSpPr/>
            <p:nvPr/>
          </p:nvSpPr>
          <p:spPr>
            <a:xfrm>
              <a:off x="3819859" y="1900961"/>
              <a:ext cx="270579" cy="246041"/>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sp>
          <p:nvSpPr>
            <p:cNvPr id="143" name="Shape 2633"/>
            <p:cNvSpPr/>
            <p:nvPr/>
          </p:nvSpPr>
          <p:spPr>
            <a:xfrm>
              <a:off x="5117961" y="3635499"/>
              <a:ext cx="270578" cy="27057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grpSp>
          <p:nvGrpSpPr>
            <p:cNvPr id="121" name="Group 120"/>
            <p:cNvGrpSpPr/>
            <p:nvPr/>
          </p:nvGrpSpPr>
          <p:grpSpPr>
            <a:xfrm>
              <a:off x="2452508" y="3408693"/>
              <a:ext cx="501083" cy="606206"/>
              <a:chOff x="2452508" y="3366748"/>
              <a:chExt cx="501083" cy="606206"/>
            </a:xfrm>
          </p:grpSpPr>
          <p:sp>
            <p:nvSpPr>
              <p:cNvPr id="138" name="Diamond 137"/>
              <p:cNvSpPr/>
              <p:nvPr/>
            </p:nvSpPr>
            <p:spPr>
              <a:xfrm>
                <a:off x="2514697" y="3366748"/>
                <a:ext cx="369116" cy="37750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Oval 138"/>
              <p:cNvSpPr/>
              <p:nvPr/>
            </p:nvSpPr>
            <p:spPr>
              <a:xfrm>
                <a:off x="2452508" y="3462936"/>
                <a:ext cx="501083" cy="51001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b="1" dirty="0">
                  <a:latin typeface="+mj-lt"/>
                </a:endParaRPr>
              </a:p>
            </p:txBody>
          </p:sp>
          <p:sp>
            <p:nvSpPr>
              <p:cNvPr id="140" name="Shape 2934"/>
              <p:cNvSpPr/>
              <p:nvPr/>
            </p:nvSpPr>
            <p:spPr>
              <a:xfrm>
                <a:off x="2589793" y="3576781"/>
                <a:ext cx="210871" cy="289948"/>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mj-lt"/>
                  <a:ea typeface="Lato" charset="0"/>
                  <a:cs typeface="Lato" charset="0"/>
                </a:endParaRPr>
              </a:p>
            </p:txBody>
          </p:sp>
        </p:grpSp>
        <p:sp>
          <p:nvSpPr>
            <p:cNvPr id="131" name="Subtitle 2"/>
            <p:cNvSpPr txBox="1">
              <a:spLocks/>
            </p:cNvSpPr>
            <p:nvPr/>
          </p:nvSpPr>
          <p:spPr>
            <a:xfrm>
              <a:off x="1956056" y="2045484"/>
              <a:ext cx="1535633" cy="577308"/>
            </a:xfrm>
            <a:prstGeom prst="rect">
              <a:avLst/>
            </a:prstGeom>
            <a:ln>
              <a:solidFill>
                <a:schemeClr val="accent2">
                  <a:lumMod val="75000"/>
                </a:schemeClr>
              </a:solidFill>
            </a:ln>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515"/>
                </a:lnSpc>
              </a:pPr>
              <a:r>
                <a:rPr lang="en-US" sz="800" dirty="0" smtClean="0">
                  <a:solidFill>
                    <a:schemeClr val="tx1">
                      <a:lumMod val="75000"/>
                      <a:lumOff val="25000"/>
                    </a:schemeClr>
                  </a:solidFill>
                  <a:latin typeface="+mj-lt"/>
                  <a:ea typeface="Lato Light" charset="0"/>
                  <a:cs typeface="Lato Light" charset="0"/>
                </a:rPr>
                <a:t>SAP driven system introduced</a:t>
              </a:r>
              <a:endParaRPr lang="en-US" sz="800" dirty="0">
                <a:solidFill>
                  <a:schemeClr val="tx1">
                    <a:lumMod val="75000"/>
                    <a:lumOff val="25000"/>
                  </a:schemeClr>
                </a:solidFill>
                <a:latin typeface="+mj-lt"/>
                <a:ea typeface="Lato Light" charset="0"/>
                <a:cs typeface="Lato Light" charset="0"/>
              </a:endParaRPr>
            </a:p>
          </p:txBody>
        </p:sp>
        <p:sp>
          <p:nvSpPr>
            <p:cNvPr id="132" name="TextBox 131"/>
            <p:cNvSpPr txBox="1"/>
            <p:nvPr/>
          </p:nvSpPr>
          <p:spPr>
            <a:xfrm>
              <a:off x="1910419" y="1717281"/>
              <a:ext cx="1422031" cy="342372"/>
            </a:xfrm>
            <a:prstGeom prst="rect">
              <a:avLst/>
            </a:prstGeom>
            <a:noFill/>
          </p:spPr>
          <p:txBody>
            <a:bodyPr wrap="square" rtlCol="0" anchor="ctr" anchorCtr="0">
              <a:spAutoFit/>
            </a:bodyPr>
            <a:lstStyle/>
            <a:p>
              <a:pPr algn="ctr"/>
              <a:r>
                <a:rPr lang="en-US" sz="1200" b="1" dirty="0" smtClean="0">
                  <a:solidFill>
                    <a:schemeClr val="accent2"/>
                  </a:solidFill>
                  <a:latin typeface="+mj-lt"/>
                  <a:ea typeface="Lato Black" charset="0"/>
                  <a:cs typeface="Lato Black" charset="0"/>
                </a:rPr>
                <a:t>Process</a:t>
              </a:r>
              <a:endParaRPr lang="en-US" sz="1200" b="1" dirty="0">
                <a:solidFill>
                  <a:schemeClr val="accent2"/>
                </a:solidFill>
                <a:latin typeface="+mj-lt"/>
                <a:ea typeface="Lato Black" charset="0"/>
                <a:cs typeface="Lato Black" charset="0"/>
              </a:endParaRPr>
            </a:p>
          </p:txBody>
        </p:sp>
      </p:grpSp>
    </p:spTree>
    <p:extLst>
      <p:ext uri="{BB962C8B-B14F-4D97-AF65-F5344CB8AC3E}">
        <p14:creationId xmlns:p14="http://schemas.microsoft.com/office/powerpoint/2010/main" val="3086434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3</a:t>
            </a:r>
            <a:r>
              <a:rPr lang="en-US" sz="2000" dirty="0" smtClean="0"/>
              <a:t>- Manufacturing: Washing &amp; Dyeing </a:t>
            </a:r>
            <a:endParaRPr lang="en-US" sz="2000"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
        <p:nvSpPr>
          <p:cNvPr id="70" name="Content Placeholder 8"/>
          <p:cNvSpPr>
            <a:spLocks noGrp="1"/>
          </p:cNvSpPr>
          <p:nvPr>
            <p:ph idx="1"/>
          </p:nvPr>
        </p:nvSpPr>
        <p:spPr>
          <a:xfrm>
            <a:off x="2128719" y="1082877"/>
            <a:ext cx="3817625" cy="3625589"/>
          </a:xfrm>
        </p:spPr>
        <p:style>
          <a:lnRef idx="1">
            <a:schemeClr val="accent2"/>
          </a:lnRef>
          <a:fillRef idx="3">
            <a:schemeClr val="accent2"/>
          </a:fillRef>
          <a:effectRef idx="2">
            <a:schemeClr val="accent2"/>
          </a:effectRef>
          <a:fontRef idx="minor">
            <a:schemeClr val="lt1"/>
          </a:fontRef>
        </p:style>
        <p:txBody>
          <a:bodyPr>
            <a:normAutofit/>
          </a:bodyPr>
          <a:lstStyle/>
          <a:p>
            <a:pPr marL="0" lvl="0" indent="0" algn="just">
              <a:buNone/>
            </a:pPr>
            <a:endParaRPr lang="en-IN" sz="1500" dirty="0">
              <a:solidFill>
                <a:schemeClr val="bg1"/>
              </a:solidFill>
            </a:endParaRPr>
          </a:p>
          <a:p>
            <a:pPr marL="0" indent="0">
              <a:buNone/>
            </a:pPr>
            <a:r>
              <a:rPr lang="x-none" sz="1600">
                <a:solidFill>
                  <a:schemeClr val="bg1"/>
                </a:solidFill>
              </a:rPr>
              <a:t> </a:t>
            </a:r>
            <a:r>
              <a:rPr lang="x-none" sz="1600" smtClean="0">
                <a:solidFill>
                  <a:schemeClr val="bg1"/>
                </a:solidFill>
              </a:rPr>
              <a:t>p</a:t>
            </a:r>
            <a:r>
              <a:rPr lang="en-IN" sz="1600" dirty="0" smtClean="0">
                <a:solidFill>
                  <a:schemeClr val="bg1"/>
                </a:solidFill>
              </a:rPr>
              <a:t>]p]p]p]</a:t>
            </a:r>
            <a:endParaRPr lang="en-IN" sz="1600" dirty="0">
              <a:solidFill>
                <a:schemeClr val="bg1"/>
              </a:solidFill>
            </a:endParaRPr>
          </a:p>
          <a:p>
            <a:pPr marL="0" indent="0">
              <a:buNone/>
            </a:pPr>
            <a:endParaRPr lang="en-IN" sz="1500" dirty="0" smtClean="0">
              <a:solidFill>
                <a:schemeClr val="bg1"/>
              </a:solidFill>
            </a:endParaRPr>
          </a:p>
        </p:txBody>
      </p:sp>
      <p:pic>
        <p:nvPicPr>
          <p:cNvPr id="14339" name="Picture 3" descr="C:\Users\Admin\Desktop\Navneet Pachauri\Profile\WEB\Factory Pics\IMG_13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1777" y="1044700"/>
            <a:ext cx="2908667" cy="366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939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3</a:t>
            </a:r>
            <a:r>
              <a:rPr lang="en-US" sz="2000" dirty="0" smtClean="0"/>
              <a:t>- Manufacturing: Cutting &amp; Stitching Lines </a:t>
            </a:r>
            <a:endParaRPr lang="en-US" sz="2000"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
        <p:nvSpPr>
          <p:cNvPr id="70" name="Content Placeholder 8"/>
          <p:cNvSpPr>
            <a:spLocks noGrp="1"/>
          </p:cNvSpPr>
          <p:nvPr>
            <p:ph idx="1"/>
          </p:nvPr>
        </p:nvSpPr>
        <p:spPr>
          <a:xfrm>
            <a:off x="2128720" y="1044700"/>
            <a:ext cx="3817625" cy="3625589"/>
          </a:xfrm>
        </p:spPr>
        <p:style>
          <a:lnRef idx="1">
            <a:schemeClr val="accent6"/>
          </a:lnRef>
          <a:fillRef idx="2">
            <a:schemeClr val="accent6"/>
          </a:fillRef>
          <a:effectRef idx="1">
            <a:schemeClr val="accent6"/>
          </a:effectRef>
          <a:fontRef idx="minor">
            <a:schemeClr val="dk1"/>
          </a:fontRef>
        </p:style>
        <p:txBody>
          <a:bodyPr>
            <a:normAutofit/>
          </a:bodyPr>
          <a:lstStyle/>
          <a:p>
            <a:pPr marL="0" lvl="0" indent="0" algn="just">
              <a:buNone/>
            </a:pPr>
            <a:endParaRPr lang="en-IN" sz="1500" dirty="0">
              <a:solidFill>
                <a:schemeClr val="bg1"/>
              </a:solidFill>
            </a:endParaRPr>
          </a:p>
          <a:p>
            <a:pPr marL="0" indent="0">
              <a:buNone/>
            </a:pPr>
            <a:r>
              <a:rPr lang="x-none" sz="1600">
                <a:solidFill>
                  <a:schemeClr val="bg1"/>
                </a:solidFill>
              </a:rPr>
              <a:t> </a:t>
            </a:r>
            <a:r>
              <a:rPr lang="x-none" sz="1600" smtClean="0">
                <a:solidFill>
                  <a:schemeClr val="accent3">
                    <a:lumMod val="50000"/>
                  </a:schemeClr>
                </a:solidFill>
              </a:rPr>
              <a:t>p</a:t>
            </a:r>
            <a:r>
              <a:rPr lang="en-IN" sz="1600" dirty="0" smtClean="0">
                <a:solidFill>
                  <a:schemeClr val="accent3">
                    <a:lumMod val="50000"/>
                  </a:schemeClr>
                </a:solidFill>
              </a:rPr>
              <a:t>]p]p]p]</a:t>
            </a:r>
            <a:endParaRPr lang="en-IN" sz="1600" dirty="0">
              <a:solidFill>
                <a:schemeClr val="accent3">
                  <a:lumMod val="50000"/>
                </a:schemeClr>
              </a:solidFill>
            </a:endParaRPr>
          </a:p>
          <a:p>
            <a:pPr marL="0" indent="0">
              <a:buNone/>
            </a:pPr>
            <a:endParaRPr lang="en-IN" sz="1500" dirty="0" smtClean="0">
              <a:solidFill>
                <a:schemeClr val="bg1"/>
              </a:solidFill>
            </a:endParaRPr>
          </a:p>
        </p:txBody>
      </p:sp>
      <p:pic>
        <p:nvPicPr>
          <p:cNvPr id="13314" name="Picture 2" descr="C:\Users\Admin\Desktop\Navneet Pachauri\Profile\WEB\mach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2574" y="1044700"/>
            <a:ext cx="1985165" cy="122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0883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3</a:t>
            </a:r>
            <a:r>
              <a:rPr lang="en-US" sz="2000" dirty="0" smtClean="0"/>
              <a:t>- Manufacturing: Finishing &amp; Packing Lines</a:t>
            </a:r>
            <a:endParaRPr lang="en-US" sz="2000"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
        <p:nvSpPr>
          <p:cNvPr id="70" name="Content Placeholder 8"/>
          <p:cNvSpPr>
            <a:spLocks noGrp="1"/>
          </p:cNvSpPr>
          <p:nvPr>
            <p:ph idx="1"/>
          </p:nvPr>
        </p:nvSpPr>
        <p:spPr>
          <a:xfrm>
            <a:off x="2128720" y="1044700"/>
            <a:ext cx="3817625" cy="3625589"/>
          </a:xfrm>
        </p:spPr>
        <p:style>
          <a:lnRef idx="1">
            <a:schemeClr val="accent3"/>
          </a:lnRef>
          <a:fillRef idx="2">
            <a:schemeClr val="accent3"/>
          </a:fillRef>
          <a:effectRef idx="1">
            <a:schemeClr val="accent3"/>
          </a:effectRef>
          <a:fontRef idx="minor">
            <a:schemeClr val="dk1"/>
          </a:fontRef>
        </p:style>
        <p:txBody>
          <a:bodyPr>
            <a:normAutofit/>
          </a:bodyPr>
          <a:lstStyle/>
          <a:p>
            <a:pPr marL="0" lvl="0" indent="0" algn="just">
              <a:buNone/>
            </a:pPr>
            <a:endParaRPr lang="en-IN" sz="1500" dirty="0">
              <a:solidFill>
                <a:schemeClr val="bg1"/>
              </a:solidFill>
            </a:endParaRPr>
          </a:p>
          <a:p>
            <a:pPr marL="0" indent="0">
              <a:buNone/>
            </a:pPr>
            <a:r>
              <a:rPr lang="x-none" sz="1600">
                <a:solidFill>
                  <a:schemeClr val="bg1"/>
                </a:solidFill>
              </a:rPr>
              <a:t> </a:t>
            </a:r>
            <a:r>
              <a:rPr lang="x-none" sz="1600" smtClean="0">
                <a:solidFill>
                  <a:schemeClr val="accent6">
                    <a:lumMod val="75000"/>
                  </a:schemeClr>
                </a:solidFill>
              </a:rPr>
              <a:t>p</a:t>
            </a:r>
            <a:r>
              <a:rPr lang="en-IN" sz="1600" dirty="0" smtClean="0">
                <a:solidFill>
                  <a:schemeClr val="accent6">
                    <a:lumMod val="75000"/>
                  </a:schemeClr>
                </a:solidFill>
              </a:rPr>
              <a:t>]p]p]p]</a:t>
            </a:r>
            <a:endParaRPr lang="en-IN" sz="1600" dirty="0">
              <a:solidFill>
                <a:schemeClr val="accent6">
                  <a:lumMod val="75000"/>
                </a:schemeClr>
              </a:solidFill>
            </a:endParaRPr>
          </a:p>
          <a:p>
            <a:pPr marL="0" indent="0">
              <a:buNone/>
            </a:pPr>
            <a:endParaRPr lang="en-IN" sz="1500" dirty="0" smtClean="0">
              <a:solidFill>
                <a:schemeClr val="bg1"/>
              </a:solidFill>
            </a:endParaRPr>
          </a:p>
        </p:txBody>
      </p:sp>
    </p:spTree>
    <p:extLst>
      <p:ext uri="{BB962C8B-B14F-4D97-AF65-F5344CB8AC3E}">
        <p14:creationId xmlns:p14="http://schemas.microsoft.com/office/powerpoint/2010/main" val="384008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smtClean="0"/>
              <a:t>4 – Services :</a:t>
            </a:r>
            <a:endParaRPr lang="en-US" sz="2000"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
        <p:nvSpPr>
          <p:cNvPr id="70" name="Content Placeholder 8"/>
          <p:cNvSpPr>
            <a:spLocks noGrp="1"/>
          </p:cNvSpPr>
          <p:nvPr>
            <p:ph idx="1"/>
          </p:nvPr>
        </p:nvSpPr>
        <p:spPr>
          <a:xfrm>
            <a:off x="2128720" y="891995"/>
            <a:ext cx="6719020" cy="763524"/>
          </a:xfrm>
        </p:spPr>
        <p:style>
          <a:lnRef idx="1">
            <a:schemeClr val="accent2"/>
          </a:lnRef>
          <a:fillRef idx="3">
            <a:schemeClr val="accent2"/>
          </a:fillRef>
          <a:effectRef idx="2">
            <a:schemeClr val="accent2"/>
          </a:effectRef>
          <a:fontRef idx="minor">
            <a:schemeClr val="lt1"/>
          </a:fontRef>
        </p:style>
        <p:txBody>
          <a:bodyPr>
            <a:normAutofit/>
          </a:bodyPr>
          <a:lstStyle/>
          <a:p>
            <a:pPr marL="0" indent="0">
              <a:buNone/>
            </a:pPr>
            <a:r>
              <a:rPr lang="en-IN" sz="1500" dirty="0" smtClean="0">
                <a:solidFill>
                  <a:schemeClr val="bg1"/>
                </a:solidFill>
              </a:rPr>
              <a:t>Washing &amp; Dying: </a:t>
            </a:r>
          </a:p>
        </p:txBody>
      </p:sp>
      <p:sp>
        <p:nvSpPr>
          <p:cNvPr id="5" name="Content Placeholder 8"/>
          <p:cNvSpPr txBox="1">
            <a:spLocks/>
          </p:cNvSpPr>
          <p:nvPr/>
        </p:nvSpPr>
        <p:spPr>
          <a:xfrm>
            <a:off x="2128720" y="1960930"/>
            <a:ext cx="6719020" cy="1527050"/>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Font typeface="Arial" pitchFamily="34" charset="0"/>
              <a:buNone/>
            </a:pPr>
            <a:r>
              <a:rPr lang="en-IN" sz="1500" dirty="0" smtClean="0">
                <a:solidFill>
                  <a:schemeClr val="accent3">
                    <a:lumMod val="50000"/>
                  </a:schemeClr>
                </a:solidFill>
              </a:rPr>
              <a:t>Merchandising: </a:t>
            </a:r>
          </a:p>
        </p:txBody>
      </p:sp>
      <p:sp>
        <p:nvSpPr>
          <p:cNvPr id="7" name="Content Placeholder 8"/>
          <p:cNvSpPr txBox="1">
            <a:spLocks/>
          </p:cNvSpPr>
          <p:nvPr/>
        </p:nvSpPr>
        <p:spPr>
          <a:xfrm>
            <a:off x="2128720" y="3793390"/>
            <a:ext cx="6719020" cy="763524"/>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Font typeface="Arial" pitchFamily="34" charset="0"/>
              <a:buNone/>
            </a:pPr>
            <a:r>
              <a:rPr lang="en-IN" sz="1500" dirty="0" smtClean="0">
                <a:solidFill>
                  <a:schemeClr val="accent6">
                    <a:lumMod val="75000"/>
                  </a:schemeClr>
                </a:solidFill>
              </a:rPr>
              <a:t>Finishing &amp; Packing: </a:t>
            </a:r>
          </a:p>
        </p:txBody>
      </p:sp>
    </p:spTree>
    <p:extLst>
      <p:ext uri="{BB962C8B-B14F-4D97-AF65-F5344CB8AC3E}">
        <p14:creationId xmlns:p14="http://schemas.microsoft.com/office/powerpoint/2010/main" val="3063040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 Products: Men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5" name="Group 4"/>
          <p:cNvGrpSpPr>
            <a:grpSpLocks/>
          </p:cNvGrpSpPr>
          <p:nvPr/>
        </p:nvGrpSpPr>
        <p:grpSpPr bwMode="auto">
          <a:xfrm>
            <a:off x="2281425" y="891995"/>
            <a:ext cx="2901395" cy="1832460"/>
            <a:chOff x="0" y="4"/>
            <a:chExt cx="16840" cy="9473"/>
          </a:xfrm>
        </p:grpSpPr>
        <p:sp>
          <p:nvSpPr>
            <p:cNvPr id="7" name="Freeform 5"/>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40" y="4360"/>
              <a:ext cx="5200" cy="86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3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 y="4439"/>
              <a:ext cx="5048"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 y="1195"/>
              <a:ext cx="4679" cy="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6" y="1249"/>
              <a:ext cx="4249" cy="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1"/>
          <p:cNvGrpSpPr>
            <a:grpSpLocks/>
          </p:cNvGrpSpPr>
          <p:nvPr/>
        </p:nvGrpSpPr>
        <p:grpSpPr bwMode="auto">
          <a:xfrm>
            <a:off x="5488231" y="891995"/>
            <a:ext cx="3054100" cy="1832460"/>
            <a:chOff x="0" y="3"/>
            <a:chExt cx="16840" cy="9473"/>
          </a:xfrm>
        </p:grpSpPr>
        <p:sp>
          <p:nvSpPr>
            <p:cNvPr id="10" name="Freeform 12"/>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4"/>
            <p:cNvSpPr>
              <a:spLocks noChangeArrowheads="1"/>
            </p:cNvSpPr>
            <p:nvPr/>
          </p:nvSpPr>
          <p:spPr bwMode="auto">
            <a:xfrm>
              <a:off x="60" y="4540"/>
              <a:ext cx="4840" cy="88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3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 y="4634"/>
              <a:ext cx="4680"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6"/>
            <p:cNvSpPr>
              <a:spLocks/>
            </p:cNvSpPr>
            <p:nvPr/>
          </p:nvSpPr>
          <p:spPr bwMode="auto">
            <a:xfrm>
              <a:off x="126" y="6468"/>
              <a:ext cx="2" cy="2"/>
            </a:xfrm>
            <a:custGeom>
              <a:avLst/>
              <a:gdLst/>
              <a:ahLst/>
              <a:cxnLst>
                <a:cxn ang="0">
                  <a:pos x="0" y="0"/>
                </a:cxn>
                <a:cxn ang="0">
                  <a:pos x="0" y="0"/>
                </a:cxn>
              </a:cxnLst>
              <a:rect l="0" t="0" r="r" b="b"/>
              <a:pathLst>
                <a:path>
                  <a:moveTo>
                    <a:pt x="0" y="0"/>
                  </a:move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41"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4" y="1189"/>
              <a:ext cx="4645" cy="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88" y="1175"/>
              <a:ext cx="4605" cy="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9"/>
          <p:cNvGrpSpPr>
            <a:grpSpLocks/>
          </p:cNvGrpSpPr>
          <p:nvPr/>
        </p:nvGrpSpPr>
        <p:grpSpPr bwMode="auto">
          <a:xfrm>
            <a:off x="2281425" y="2877161"/>
            <a:ext cx="2901395" cy="1832460"/>
            <a:chOff x="0" y="4"/>
            <a:chExt cx="16840" cy="9473"/>
          </a:xfrm>
        </p:grpSpPr>
        <p:sp>
          <p:nvSpPr>
            <p:cNvPr id="14" name="Freeform 20"/>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45"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2"/>
            <p:cNvSpPr>
              <a:spLocks noChangeArrowheads="1"/>
            </p:cNvSpPr>
            <p:nvPr/>
          </p:nvSpPr>
          <p:spPr bwMode="auto">
            <a:xfrm>
              <a:off x="0" y="4320"/>
              <a:ext cx="4900" cy="88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47"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 y="4403"/>
              <a:ext cx="4799"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24"/>
            <p:cNvSpPr>
              <a:spLocks/>
            </p:cNvSpPr>
            <p:nvPr/>
          </p:nvSpPr>
          <p:spPr bwMode="auto">
            <a:xfrm>
              <a:off x="13" y="5956"/>
              <a:ext cx="2" cy="2"/>
            </a:xfrm>
            <a:custGeom>
              <a:avLst/>
              <a:gdLst/>
              <a:ahLst/>
              <a:cxnLst>
                <a:cxn ang="0">
                  <a:pos x="0" y="0"/>
                </a:cxn>
                <a:cxn ang="0">
                  <a:pos x="0" y="0"/>
                </a:cxn>
              </a:cxnLst>
              <a:rect l="0" t="0" r="r" b="b"/>
              <a:pathLst>
                <a:path>
                  <a:moveTo>
                    <a:pt x="0" y="0"/>
                  </a:move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49"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02" y="875"/>
              <a:ext cx="4554" cy="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0" name="Picture 2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580" y="875"/>
              <a:ext cx="4645" cy="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7"/>
          <p:cNvGrpSpPr>
            <a:grpSpLocks/>
          </p:cNvGrpSpPr>
          <p:nvPr/>
        </p:nvGrpSpPr>
        <p:grpSpPr bwMode="auto">
          <a:xfrm>
            <a:off x="5487925" y="2877160"/>
            <a:ext cx="3054405" cy="1832460"/>
            <a:chOff x="0" y="4"/>
            <a:chExt cx="16840" cy="9473"/>
          </a:xfrm>
        </p:grpSpPr>
        <p:sp>
          <p:nvSpPr>
            <p:cNvPr id="18" name="Freeform 28"/>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53"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30"/>
            <p:cNvSpPr>
              <a:spLocks noChangeArrowheads="1"/>
            </p:cNvSpPr>
            <p:nvPr/>
          </p:nvSpPr>
          <p:spPr bwMode="auto">
            <a:xfrm>
              <a:off x="0" y="4560"/>
              <a:ext cx="526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1055" name="Picture 3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 y="4650"/>
              <a:ext cx="5115"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6" name="Picture 3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77" y="938"/>
              <a:ext cx="4430" cy="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 name="Picture 3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793" y="938"/>
              <a:ext cx="4252" cy="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919628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 Products: Men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2" name="Group 2"/>
          <p:cNvGrpSpPr>
            <a:grpSpLocks/>
          </p:cNvGrpSpPr>
          <p:nvPr/>
        </p:nvGrpSpPr>
        <p:grpSpPr bwMode="auto">
          <a:xfrm>
            <a:off x="2128720" y="891995"/>
            <a:ext cx="2901395" cy="1679755"/>
            <a:chOff x="0" y="4"/>
            <a:chExt cx="16840" cy="9473"/>
          </a:xfrm>
        </p:grpSpPr>
        <p:sp>
          <p:nvSpPr>
            <p:cNvPr id="3" name="Freeform 3"/>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5"/>
            <p:cNvSpPr>
              <a:spLocks noChangeArrowheads="1"/>
            </p:cNvSpPr>
            <p:nvPr/>
          </p:nvSpPr>
          <p:spPr bwMode="auto">
            <a:xfrm>
              <a:off x="0" y="4360"/>
              <a:ext cx="548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205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 y="4443"/>
              <a:ext cx="5316"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 y="879"/>
              <a:ext cx="4394" cy="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58" y="879"/>
              <a:ext cx="4359" cy="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9"/>
          <p:cNvGrpSpPr>
            <a:grpSpLocks/>
          </p:cNvGrpSpPr>
          <p:nvPr/>
        </p:nvGrpSpPr>
        <p:grpSpPr bwMode="auto">
          <a:xfrm>
            <a:off x="5488230" y="891995"/>
            <a:ext cx="3045255" cy="1679755"/>
            <a:chOff x="0" y="4"/>
            <a:chExt cx="16840" cy="9473"/>
          </a:xfrm>
        </p:grpSpPr>
        <p:sp>
          <p:nvSpPr>
            <p:cNvPr id="22" name="Freeform 10"/>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205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2"/>
            <p:cNvSpPr>
              <a:spLocks noChangeArrowheads="1"/>
            </p:cNvSpPr>
            <p:nvPr/>
          </p:nvSpPr>
          <p:spPr bwMode="auto">
            <a:xfrm>
              <a:off x="0" y="4180"/>
              <a:ext cx="5740" cy="100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2061"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 y="4262"/>
              <a:ext cx="5594"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2"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5" y="999"/>
              <a:ext cx="4554" cy="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3"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42" y="999"/>
              <a:ext cx="4359" cy="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6"/>
          <p:cNvGrpSpPr>
            <a:grpSpLocks/>
          </p:cNvGrpSpPr>
          <p:nvPr/>
        </p:nvGrpSpPr>
        <p:grpSpPr bwMode="auto">
          <a:xfrm>
            <a:off x="2128720" y="2877160"/>
            <a:ext cx="2901395" cy="1679755"/>
            <a:chOff x="0" y="4"/>
            <a:chExt cx="16840" cy="9473"/>
          </a:xfrm>
        </p:grpSpPr>
        <p:sp>
          <p:nvSpPr>
            <p:cNvPr id="25" name="Freeform 17"/>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206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19"/>
            <p:cNvSpPr>
              <a:spLocks noChangeArrowheads="1"/>
            </p:cNvSpPr>
            <p:nvPr/>
          </p:nvSpPr>
          <p:spPr bwMode="auto">
            <a:xfrm>
              <a:off x="60" y="4280"/>
              <a:ext cx="548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2068" name="Picture 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6" y="4360"/>
              <a:ext cx="5321"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88" y="888"/>
              <a:ext cx="4537" cy="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0" name="Picture 2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920" y="888"/>
              <a:ext cx="4624" cy="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3"/>
          <p:cNvGrpSpPr>
            <a:grpSpLocks/>
          </p:cNvGrpSpPr>
          <p:nvPr/>
        </p:nvGrpSpPr>
        <p:grpSpPr bwMode="auto">
          <a:xfrm>
            <a:off x="5488231" y="2877160"/>
            <a:ext cx="3054100" cy="1679755"/>
            <a:chOff x="0" y="4"/>
            <a:chExt cx="16840" cy="9473"/>
          </a:xfrm>
        </p:grpSpPr>
        <p:sp>
          <p:nvSpPr>
            <p:cNvPr id="28" name="Freeform 24"/>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2073"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6"/>
            <p:cNvSpPr>
              <a:spLocks noChangeArrowheads="1"/>
            </p:cNvSpPr>
            <p:nvPr/>
          </p:nvSpPr>
          <p:spPr bwMode="auto">
            <a:xfrm>
              <a:off x="60" y="4560"/>
              <a:ext cx="548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2075" name="Picture 2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6" y="4650"/>
              <a:ext cx="5324"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6" name="Picture 2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9" y="892"/>
              <a:ext cx="4145" cy="8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7" name="Picture 2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9" y="892"/>
              <a:ext cx="4449" cy="8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124414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 Products: Men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5" name="Group 2"/>
          <p:cNvGrpSpPr>
            <a:grpSpLocks/>
          </p:cNvGrpSpPr>
          <p:nvPr/>
        </p:nvGrpSpPr>
        <p:grpSpPr bwMode="auto">
          <a:xfrm>
            <a:off x="2128720" y="891995"/>
            <a:ext cx="3054100" cy="1832460"/>
            <a:chOff x="0" y="4"/>
            <a:chExt cx="16840" cy="9473"/>
          </a:xfrm>
        </p:grpSpPr>
        <p:sp>
          <p:nvSpPr>
            <p:cNvPr id="7" name="Freeform 3"/>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ChangeArrowheads="1"/>
            </p:cNvSpPr>
            <p:nvPr/>
          </p:nvSpPr>
          <p:spPr bwMode="auto">
            <a:xfrm>
              <a:off x="60" y="4060"/>
              <a:ext cx="546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 y="4151"/>
              <a:ext cx="5315"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 y="1035"/>
              <a:ext cx="4465" cy="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57" y="1035"/>
              <a:ext cx="4126" cy="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9"/>
          <p:cNvGrpSpPr>
            <a:grpSpLocks/>
          </p:cNvGrpSpPr>
          <p:nvPr/>
        </p:nvGrpSpPr>
        <p:grpSpPr bwMode="auto">
          <a:xfrm>
            <a:off x="5488231" y="891995"/>
            <a:ext cx="3359510" cy="1832460"/>
            <a:chOff x="0" y="4"/>
            <a:chExt cx="16840" cy="9473"/>
          </a:xfrm>
        </p:grpSpPr>
        <p:sp>
          <p:nvSpPr>
            <p:cNvPr id="10" name="Freeform 10"/>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2"/>
            <p:cNvSpPr>
              <a:spLocks noChangeArrowheads="1"/>
            </p:cNvSpPr>
            <p:nvPr/>
          </p:nvSpPr>
          <p:spPr bwMode="auto">
            <a:xfrm>
              <a:off x="60" y="4260"/>
              <a:ext cx="5720" cy="102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308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6" y="4345"/>
              <a:ext cx="5572"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09" y="945"/>
              <a:ext cx="4553" cy="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22" y="945"/>
              <a:ext cx="4519" cy="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6"/>
          <p:cNvGrpSpPr>
            <a:grpSpLocks/>
          </p:cNvGrpSpPr>
          <p:nvPr/>
        </p:nvGrpSpPr>
        <p:grpSpPr bwMode="auto">
          <a:xfrm>
            <a:off x="2128720" y="2877160"/>
            <a:ext cx="3206805" cy="1679755"/>
            <a:chOff x="0" y="4"/>
            <a:chExt cx="16840" cy="9473"/>
          </a:xfrm>
        </p:grpSpPr>
        <p:sp>
          <p:nvSpPr>
            <p:cNvPr id="13" name="Freeform 17"/>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30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9"/>
            <p:cNvSpPr>
              <a:spLocks noChangeArrowheads="1"/>
            </p:cNvSpPr>
            <p:nvPr/>
          </p:nvSpPr>
          <p:spPr bwMode="auto">
            <a:xfrm>
              <a:off x="60" y="4180"/>
              <a:ext cx="546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3092" name="Picture 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6" y="4260"/>
              <a:ext cx="5314"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3"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83" y="1205"/>
              <a:ext cx="4074" cy="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4" name="Picture 2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29" y="1205"/>
              <a:ext cx="4039" cy="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23"/>
          <p:cNvGrpSpPr>
            <a:grpSpLocks/>
          </p:cNvGrpSpPr>
          <p:nvPr/>
        </p:nvGrpSpPr>
        <p:grpSpPr bwMode="auto">
          <a:xfrm>
            <a:off x="5488229" y="2877159"/>
            <a:ext cx="3359511" cy="1679755"/>
            <a:chOff x="0" y="4"/>
            <a:chExt cx="16840" cy="9473"/>
          </a:xfrm>
        </p:grpSpPr>
        <p:sp>
          <p:nvSpPr>
            <p:cNvPr id="16" name="Freeform 24"/>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3097"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6"/>
            <p:cNvSpPr>
              <a:spLocks noChangeArrowheads="1"/>
            </p:cNvSpPr>
            <p:nvPr/>
          </p:nvSpPr>
          <p:spPr bwMode="auto">
            <a:xfrm>
              <a:off x="60" y="4320"/>
              <a:ext cx="564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3099" name="Picture 2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6" y="4401"/>
              <a:ext cx="5497"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0" name="Picture 2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37" y="1040"/>
              <a:ext cx="4216" cy="8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1" name="Picture 2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734" y="1040"/>
              <a:ext cx="3920" cy="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739492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 Products: Men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2" name="Group 2"/>
          <p:cNvGrpSpPr>
            <a:grpSpLocks/>
          </p:cNvGrpSpPr>
          <p:nvPr/>
        </p:nvGrpSpPr>
        <p:grpSpPr bwMode="auto">
          <a:xfrm>
            <a:off x="1976015" y="1044700"/>
            <a:ext cx="3359510" cy="1832460"/>
            <a:chOff x="0" y="4"/>
            <a:chExt cx="16840" cy="9473"/>
          </a:xfrm>
        </p:grpSpPr>
        <p:sp>
          <p:nvSpPr>
            <p:cNvPr id="3" name="Freeform 3"/>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5"/>
            <p:cNvSpPr>
              <a:spLocks noChangeArrowheads="1"/>
            </p:cNvSpPr>
            <p:nvPr/>
          </p:nvSpPr>
          <p:spPr bwMode="auto">
            <a:xfrm>
              <a:off x="20" y="4320"/>
              <a:ext cx="6280" cy="100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410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 y="4398"/>
              <a:ext cx="6131"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7" y="852"/>
              <a:ext cx="4282" cy="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82" y="852"/>
              <a:ext cx="4359" cy="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9"/>
          <p:cNvGrpSpPr>
            <a:grpSpLocks/>
          </p:cNvGrpSpPr>
          <p:nvPr/>
        </p:nvGrpSpPr>
        <p:grpSpPr bwMode="auto">
          <a:xfrm>
            <a:off x="5488230" y="1044700"/>
            <a:ext cx="3359510" cy="1832460"/>
            <a:chOff x="0" y="4"/>
            <a:chExt cx="16840" cy="9473"/>
          </a:xfrm>
        </p:grpSpPr>
        <p:sp>
          <p:nvSpPr>
            <p:cNvPr id="20" name="Freeform 10"/>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410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2" y="1034"/>
              <a:ext cx="4288" cy="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12" y="1034"/>
              <a:ext cx="4652" cy="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4"/>
            <p:cNvSpPr>
              <a:spLocks noChangeArrowheads="1"/>
            </p:cNvSpPr>
            <p:nvPr/>
          </p:nvSpPr>
          <p:spPr bwMode="auto">
            <a:xfrm>
              <a:off x="60" y="4440"/>
              <a:ext cx="5260" cy="96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4111"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 y="4533"/>
              <a:ext cx="5091"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16"/>
          <p:cNvGrpSpPr>
            <a:grpSpLocks/>
          </p:cNvGrpSpPr>
          <p:nvPr/>
        </p:nvGrpSpPr>
        <p:grpSpPr bwMode="auto">
          <a:xfrm>
            <a:off x="1976015" y="3029864"/>
            <a:ext cx="3359510" cy="1985165"/>
            <a:chOff x="0" y="4"/>
            <a:chExt cx="16840" cy="9473"/>
          </a:xfrm>
        </p:grpSpPr>
        <p:sp>
          <p:nvSpPr>
            <p:cNvPr id="23" name="Freeform 17"/>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4114"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5" name="Picture 1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04" y="845"/>
              <a:ext cx="4456" cy="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6" name="Picture 2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740" y="845"/>
              <a:ext cx="4590" cy="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1"/>
            <p:cNvSpPr>
              <a:spLocks noChangeArrowheads="1"/>
            </p:cNvSpPr>
            <p:nvPr/>
          </p:nvSpPr>
          <p:spPr bwMode="auto">
            <a:xfrm>
              <a:off x="140" y="4220"/>
              <a:ext cx="5400" cy="110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4118" name="Picture 2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3" y="4297"/>
              <a:ext cx="5216"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3"/>
          <p:cNvGrpSpPr>
            <a:grpSpLocks/>
          </p:cNvGrpSpPr>
          <p:nvPr/>
        </p:nvGrpSpPr>
        <p:grpSpPr bwMode="auto">
          <a:xfrm>
            <a:off x="5488230" y="3029864"/>
            <a:ext cx="3350665" cy="1985165"/>
            <a:chOff x="0" y="4"/>
            <a:chExt cx="16840" cy="9473"/>
          </a:xfrm>
        </p:grpSpPr>
        <p:sp>
          <p:nvSpPr>
            <p:cNvPr id="26" name="Freeform 24"/>
            <p:cNvSpPr>
              <a:spLocks/>
            </p:cNvSpPr>
            <p:nvPr/>
          </p:nvSpPr>
          <p:spPr bwMode="auto">
            <a:xfrm>
              <a:off x="0" y="3"/>
              <a:ext cx="1164" cy="7827"/>
            </a:xfrm>
            <a:custGeom>
              <a:avLst/>
              <a:gdLst>
                <a:gd name="T0" fmla="*/ 0 w 1164"/>
                <a:gd name="T1" fmla="+- 0 4 4"/>
                <a:gd name="T2" fmla="*/ 4 h 7827"/>
                <a:gd name="T3" fmla="*/ 1164 w 1164"/>
                <a:gd name="T4" fmla="+- 0 4 4"/>
                <a:gd name="T5" fmla="*/ 4 h 7827"/>
                <a:gd name="T6" fmla="*/ 0 w 1164"/>
                <a:gd name="T7" fmla="+- 0 7830 4"/>
                <a:gd name="T8" fmla="*/ 7830 h 7827"/>
                <a:gd name="T9" fmla="*/ 0 w 1164"/>
                <a:gd name="T10" fmla="+- 0 4 4"/>
                <a:gd name="T11" fmla="*/ 4 h 7827"/>
              </a:gdLst>
              <a:ahLst/>
              <a:cxnLst>
                <a:cxn ang="0">
                  <a:pos x="T0" y="T2"/>
                </a:cxn>
                <a:cxn ang="0">
                  <a:pos x="T3" y="T5"/>
                </a:cxn>
                <a:cxn ang="0">
                  <a:pos x="T6" y="T8"/>
                </a:cxn>
                <a:cxn ang="0">
                  <a:pos x="T9" y="T11"/>
                </a:cxn>
              </a:cxnLst>
              <a:rect l="0" t="0" r="r" b="b"/>
              <a:pathLst>
                <a:path w="1164" h="7827">
                  <a:moveTo>
                    <a:pt x="0" y="0"/>
                  </a:moveTo>
                  <a:lnTo>
                    <a:pt x="1164" y="0"/>
                  </a:lnTo>
                  <a:lnTo>
                    <a:pt x="0" y="7826"/>
                  </a:lnTo>
                  <a:lnTo>
                    <a:pt x="0" y="0"/>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4121"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2" name="Picture 2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9" y="956"/>
              <a:ext cx="4537" cy="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3" name="Picture 2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882" y="956"/>
              <a:ext cx="4359" cy="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8"/>
            <p:cNvSpPr>
              <a:spLocks noChangeArrowheads="1"/>
            </p:cNvSpPr>
            <p:nvPr/>
          </p:nvSpPr>
          <p:spPr bwMode="auto">
            <a:xfrm>
              <a:off x="60" y="4200"/>
              <a:ext cx="528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4125" name="Picture 2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0" y="4282"/>
              <a:ext cx="5110"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97994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7655" y="586585"/>
            <a:ext cx="1230790" cy="610820"/>
          </a:xfrm>
        </p:spPr>
        <p:txBody>
          <a:bodyPr>
            <a:normAutofit fontScale="90000"/>
          </a:bodyPr>
          <a:lstStyle/>
          <a:p>
            <a:r>
              <a:rPr lang="en-US" dirty="0" smtClean="0">
                <a:solidFill>
                  <a:srgbClr val="92D050"/>
                </a:solidFill>
              </a:rPr>
              <a:t>Index</a:t>
            </a:r>
            <a:r>
              <a:rPr lang="en-US" dirty="0" smtClean="0">
                <a:solidFill>
                  <a:srgbClr val="FFC000"/>
                </a:solidFill>
              </a:rPr>
              <a:t>	</a:t>
            </a:r>
            <a:endParaRPr lang="en-US" dirty="0">
              <a:solidFill>
                <a:srgbClr val="FFC000"/>
              </a:solidFill>
            </a:endParaRPr>
          </a:p>
        </p:txBody>
      </p:sp>
      <p:sp>
        <p:nvSpPr>
          <p:cNvPr id="3" name="Content Placeholder 2"/>
          <p:cNvSpPr>
            <a:spLocks noGrp="1"/>
          </p:cNvSpPr>
          <p:nvPr>
            <p:ph idx="1"/>
          </p:nvPr>
        </p:nvSpPr>
        <p:spPr>
          <a:xfrm>
            <a:off x="3197655" y="1197405"/>
            <a:ext cx="4123034" cy="3359510"/>
          </a:xfrm>
        </p:spPr>
        <p:txBody>
          <a:bodyPr>
            <a:normAutofit/>
          </a:bodyPr>
          <a:lstStyle/>
          <a:p>
            <a:pPr marL="514350" indent="-514350">
              <a:buFont typeface="+mj-lt"/>
              <a:buAutoNum type="arabicPeriod"/>
            </a:pPr>
            <a:r>
              <a:rPr lang="en-US" sz="1400" dirty="0" smtClean="0">
                <a:solidFill>
                  <a:srgbClr val="FFFF00"/>
                </a:solidFill>
              </a:rPr>
              <a:t>Company,</a:t>
            </a:r>
          </a:p>
          <a:p>
            <a:pPr marL="514350" indent="-514350">
              <a:buFont typeface="+mj-lt"/>
              <a:buAutoNum type="arabicPeriod"/>
            </a:pPr>
            <a:r>
              <a:rPr lang="en-US" sz="1400" dirty="0" smtClean="0">
                <a:solidFill>
                  <a:srgbClr val="FFFF00"/>
                </a:solidFill>
              </a:rPr>
              <a:t>Milestones,</a:t>
            </a:r>
            <a:endParaRPr lang="en-US" sz="1400" dirty="0">
              <a:solidFill>
                <a:srgbClr val="FFFF00"/>
              </a:solidFill>
            </a:endParaRPr>
          </a:p>
          <a:p>
            <a:pPr marL="514350" indent="-514350">
              <a:buFont typeface="+mj-lt"/>
              <a:buAutoNum type="arabicPeriod"/>
            </a:pPr>
            <a:r>
              <a:rPr lang="en-US" sz="1400" dirty="0" smtClean="0">
                <a:solidFill>
                  <a:srgbClr val="FFFF00"/>
                </a:solidFill>
              </a:rPr>
              <a:t>Manufacturing,</a:t>
            </a:r>
          </a:p>
          <a:p>
            <a:pPr marL="514350" indent="-514350">
              <a:buFont typeface="+mj-lt"/>
              <a:buAutoNum type="arabicPeriod"/>
            </a:pPr>
            <a:r>
              <a:rPr lang="en-US" sz="1400" dirty="0" smtClean="0">
                <a:solidFill>
                  <a:srgbClr val="FFFF00"/>
                </a:solidFill>
              </a:rPr>
              <a:t>Services,</a:t>
            </a:r>
          </a:p>
          <a:p>
            <a:pPr marL="514350" indent="-514350">
              <a:buFont typeface="+mj-lt"/>
              <a:buAutoNum type="arabicPeriod"/>
            </a:pPr>
            <a:r>
              <a:rPr lang="en-US" sz="1400" dirty="0" smtClean="0">
                <a:solidFill>
                  <a:srgbClr val="FFFF00"/>
                </a:solidFill>
              </a:rPr>
              <a:t>Products, </a:t>
            </a:r>
          </a:p>
          <a:p>
            <a:pPr marL="514350" indent="-514350">
              <a:buFont typeface="+mj-lt"/>
              <a:buAutoNum type="arabicPeriod"/>
            </a:pPr>
            <a:r>
              <a:rPr lang="en-US" sz="1400" dirty="0" smtClean="0">
                <a:solidFill>
                  <a:srgbClr val="FFFF00"/>
                </a:solidFill>
              </a:rPr>
              <a:t>Clientele &amp; Brands,</a:t>
            </a:r>
          </a:p>
          <a:p>
            <a:pPr marL="514350" indent="-514350">
              <a:buFont typeface="+mj-lt"/>
              <a:buAutoNum type="arabicPeriod"/>
            </a:pPr>
            <a:r>
              <a:rPr lang="en-US" sz="1400" dirty="0" smtClean="0">
                <a:solidFill>
                  <a:srgbClr val="FFFF00"/>
                </a:solidFill>
              </a:rPr>
              <a:t>Certifications,</a:t>
            </a:r>
          </a:p>
          <a:p>
            <a:pPr marL="514350" indent="-514350">
              <a:buFont typeface="+mj-lt"/>
              <a:buAutoNum type="arabicPeriod"/>
            </a:pPr>
            <a:r>
              <a:rPr lang="en-US" sz="1400" dirty="0" smtClean="0">
                <a:solidFill>
                  <a:srgbClr val="FFFF00"/>
                </a:solidFill>
              </a:rPr>
              <a:t>Accreditations,</a:t>
            </a:r>
          </a:p>
          <a:p>
            <a:pPr marL="514350" indent="-514350">
              <a:buFont typeface="+mj-lt"/>
              <a:buAutoNum type="arabicPeriod"/>
            </a:pPr>
            <a:r>
              <a:rPr lang="en-US" sz="1400" dirty="0" smtClean="0">
                <a:solidFill>
                  <a:srgbClr val="FFFF00"/>
                </a:solidFill>
              </a:rPr>
              <a:t>Quality Standards,</a:t>
            </a:r>
          </a:p>
          <a:p>
            <a:pPr marL="514350" indent="-514350">
              <a:buFont typeface="+mj-lt"/>
              <a:buAutoNum type="arabicPeriod"/>
            </a:pPr>
            <a:r>
              <a:rPr lang="en-US" sz="1400" dirty="0" smtClean="0">
                <a:solidFill>
                  <a:srgbClr val="FFFF00"/>
                </a:solidFill>
              </a:rPr>
              <a:t>Testimonials,</a:t>
            </a:r>
          </a:p>
          <a:p>
            <a:pPr marL="514350" indent="-514350">
              <a:buFont typeface="+mj-lt"/>
              <a:buAutoNum type="arabicPeriod"/>
            </a:pPr>
            <a:r>
              <a:rPr lang="en-US" sz="1400" dirty="0" smtClean="0">
                <a:solidFill>
                  <a:srgbClr val="FFFF00"/>
                </a:solidFill>
              </a:rPr>
              <a:t>Forthcomings and </a:t>
            </a:r>
          </a:p>
          <a:p>
            <a:pPr marL="514350" indent="-514350">
              <a:buFont typeface="+mj-lt"/>
              <a:buAutoNum type="arabicPeriod"/>
            </a:pPr>
            <a:r>
              <a:rPr lang="en-US" sz="1400" dirty="0" smtClean="0">
                <a:solidFill>
                  <a:srgbClr val="FFFF00"/>
                </a:solidFill>
              </a:rPr>
              <a:t>Thanking Note</a:t>
            </a:r>
          </a:p>
          <a:p>
            <a:pPr marL="514350" indent="-514350">
              <a:buFont typeface="+mj-lt"/>
              <a:buAutoNum type="arabicPeriod"/>
            </a:pPr>
            <a:endParaRPr lang="en-US" sz="1500" dirty="0" smtClean="0"/>
          </a:p>
          <a:p>
            <a:pPr marL="514350" indent="-514350">
              <a:buFont typeface="+mj-lt"/>
              <a:buAutoNum type="arabicPeriod"/>
            </a:pPr>
            <a:endParaRPr lang="en-US" sz="1500" dirty="0" smtClean="0"/>
          </a:p>
          <a:p>
            <a:pPr marL="514350" indent="-514350">
              <a:buFont typeface="+mj-lt"/>
              <a:buAutoNum type="arabicPeriod"/>
            </a:pPr>
            <a:endParaRPr lang="en-US" sz="1500" dirty="0"/>
          </a:p>
          <a:p>
            <a:endParaRPr lang="en-US" dirty="0"/>
          </a:p>
          <a:p>
            <a:endParaRPr lang="en-US" dirty="0"/>
          </a:p>
        </p:txBody>
      </p:sp>
      <p:sp>
        <p:nvSpPr>
          <p:cNvPr id="4" name="TextBox 3"/>
          <p:cNvSpPr txBox="1"/>
          <p:nvPr/>
        </p:nvSpPr>
        <p:spPr>
          <a:xfrm>
            <a:off x="8236920" y="128470"/>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 Products: Men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5" name="Group 2"/>
          <p:cNvGrpSpPr>
            <a:grpSpLocks/>
          </p:cNvGrpSpPr>
          <p:nvPr/>
        </p:nvGrpSpPr>
        <p:grpSpPr bwMode="auto">
          <a:xfrm>
            <a:off x="2128720" y="1044700"/>
            <a:ext cx="3045255" cy="1613698"/>
            <a:chOff x="0" y="4"/>
            <a:chExt cx="16840" cy="9473"/>
          </a:xfrm>
        </p:grpSpPr>
        <p:sp>
          <p:nvSpPr>
            <p:cNvPr id="7" name="Freeform 3"/>
            <p:cNvSpPr>
              <a:spLocks/>
            </p:cNvSpPr>
            <p:nvPr/>
          </p:nvSpPr>
          <p:spPr bwMode="auto">
            <a:xfrm>
              <a:off x="0" y="3"/>
              <a:ext cx="1164" cy="7827"/>
            </a:xfrm>
            <a:custGeom>
              <a:avLst/>
              <a:gdLst>
                <a:gd name="T0" fmla="*/ 0 w 1164"/>
                <a:gd name="T1" fmla="+- 0 4 4"/>
                <a:gd name="T2" fmla="*/ 4 h 7827"/>
                <a:gd name="T3" fmla="*/ 1164 w 1164"/>
                <a:gd name="T4" fmla="+- 0 4 4"/>
                <a:gd name="T5" fmla="*/ 4 h 7827"/>
                <a:gd name="T6" fmla="*/ 0 w 1164"/>
                <a:gd name="T7" fmla="+- 0 7830 4"/>
                <a:gd name="T8" fmla="*/ 7830 h 7827"/>
                <a:gd name="T9" fmla="*/ 0 w 1164"/>
                <a:gd name="T10" fmla="+- 0 4 4"/>
                <a:gd name="T11" fmla="*/ 4 h 7827"/>
              </a:gdLst>
              <a:ahLst/>
              <a:cxnLst>
                <a:cxn ang="0">
                  <a:pos x="T0" y="T2"/>
                </a:cxn>
                <a:cxn ang="0">
                  <a:pos x="T3" y="T5"/>
                </a:cxn>
                <a:cxn ang="0">
                  <a:pos x="T6" y="T8"/>
                </a:cxn>
                <a:cxn ang="0">
                  <a:pos x="T9" y="T11"/>
                </a:cxn>
              </a:cxnLst>
              <a:rect l="0" t="0" r="r" b="b"/>
              <a:pathLst>
                <a:path w="1164" h="7827">
                  <a:moveTo>
                    <a:pt x="0" y="0"/>
                  </a:moveTo>
                  <a:lnTo>
                    <a:pt x="1164" y="0"/>
                  </a:lnTo>
                  <a:lnTo>
                    <a:pt x="0" y="7826"/>
                  </a:lnTo>
                  <a:lnTo>
                    <a:pt x="0" y="0"/>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9" y="804"/>
              <a:ext cx="4474" cy="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47" y="804"/>
              <a:ext cx="4181" cy="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0" y="4220"/>
              <a:ext cx="546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512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 y="4300"/>
              <a:ext cx="5297"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9"/>
          <p:cNvGrpSpPr>
            <a:grpSpLocks/>
          </p:cNvGrpSpPr>
          <p:nvPr/>
        </p:nvGrpSpPr>
        <p:grpSpPr bwMode="auto">
          <a:xfrm>
            <a:off x="5488230" y="1044700"/>
            <a:ext cx="3350665" cy="1613698"/>
            <a:chOff x="0" y="4"/>
            <a:chExt cx="16840" cy="9473"/>
          </a:xfrm>
        </p:grpSpPr>
        <p:sp>
          <p:nvSpPr>
            <p:cNvPr id="10" name="Freeform 10"/>
            <p:cNvSpPr>
              <a:spLocks/>
            </p:cNvSpPr>
            <p:nvPr/>
          </p:nvSpPr>
          <p:spPr bwMode="auto">
            <a:xfrm>
              <a:off x="0" y="3"/>
              <a:ext cx="1164" cy="7827"/>
            </a:xfrm>
            <a:custGeom>
              <a:avLst/>
              <a:gdLst>
                <a:gd name="T0" fmla="*/ 0 w 1164"/>
                <a:gd name="T1" fmla="+- 0 4 4"/>
                <a:gd name="T2" fmla="*/ 4 h 7827"/>
                <a:gd name="T3" fmla="*/ 1164 w 1164"/>
                <a:gd name="T4" fmla="+- 0 4 4"/>
                <a:gd name="T5" fmla="*/ 4 h 7827"/>
                <a:gd name="T6" fmla="*/ 0 w 1164"/>
                <a:gd name="T7" fmla="+- 0 7830 4"/>
                <a:gd name="T8" fmla="*/ 7830 h 7827"/>
                <a:gd name="T9" fmla="*/ 0 w 1164"/>
                <a:gd name="T10" fmla="+- 0 4 4"/>
                <a:gd name="T11" fmla="*/ 4 h 7827"/>
              </a:gdLst>
              <a:ahLst/>
              <a:cxnLst>
                <a:cxn ang="0">
                  <a:pos x="T0" y="T2"/>
                </a:cxn>
                <a:cxn ang="0">
                  <a:pos x="T3" y="T5"/>
                </a:cxn>
                <a:cxn ang="0">
                  <a:pos x="T6" y="T8"/>
                </a:cxn>
                <a:cxn ang="0">
                  <a:pos x="T9" y="T11"/>
                </a:cxn>
              </a:cxnLst>
              <a:rect l="0" t="0" r="r" b="b"/>
              <a:pathLst>
                <a:path w="1164" h="7827">
                  <a:moveTo>
                    <a:pt x="0" y="0"/>
                  </a:moveTo>
                  <a:lnTo>
                    <a:pt x="1164" y="0"/>
                  </a:lnTo>
                  <a:lnTo>
                    <a:pt x="0" y="7826"/>
                  </a:lnTo>
                  <a:lnTo>
                    <a:pt x="0" y="0"/>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513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78" y="753"/>
              <a:ext cx="4626" cy="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989" y="753"/>
              <a:ext cx="4519" cy="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4"/>
            <p:cNvSpPr>
              <a:spLocks noChangeArrowheads="1"/>
            </p:cNvSpPr>
            <p:nvPr/>
          </p:nvSpPr>
          <p:spPr bwMode="auto">
            <a:xfrm>
              <a:off x="40" y="4300"/>
              <a:ext cx="548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513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 y="4382"/>
              <a:ext cx="5300"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6"/>
          <p:cNvGrpSpPr>
            <a:grpSpLocks/>
          </p:cNvGrpSpPr>
          <p:nvPr/>
        </p:nvGrpSpPr>
        <p:grpSpPr bwMode="auto">
          <a:xfrm>
            <a:off x="2128720" y="3029865"/>
            <a:ext cx="3054100" cy="1832460"/>
            <a:chOff x="0" y="4"/>
            <a:chExt cx="16840" cy="9473"/>
          </a:xfrm>
        </p:grpSpPr>
        <p:sp>
          <p:nvSpPr>
            <p:cNvPr id="13" name="Freeform 17"/>
            <p:cNvSpPr>
              <a:spLocks/>
            </p:cNvSpPr>
            <p:nvPr/>
          </p:nvSpPr>
          <p:spPr bwMode="auto">
            <a:xfrm>
              <a:off x="0" y="3"/>
              <a:ext cx="1164" cy="7827"/>
            </a:xfrm>
            <a:custGeom>
              <a:avLst/>
              <a:gdLst>
                <a:gd name="T0" fmla="*/ 0 w 1164"/>
                <a:gd name="T1" fmla="+- 0 4 4"/>
                <a:gd name="T2" fmla="*/ 4 h 7827"/>
                <a:gd name="T3" fmla="*/ 1164 w 1164"/>
                <a:gd name="T4" fmla="+- 0 4 4"/>
                <a:gd name="T5" fmla="*/ 4 h 7827"/>
                <a:gd name="T6" fmla="*/ 0 w 1164"/>
                <a:gd name="T7" fmla="+- 0 7830 4"/>
                <a:gd name="T8" fmla="*/ 7830 h 7827"/>
                <a:gd name="T9" fmla="*/ 0 w 1164"/>
                <a:gd name="T10" fmla="+- 0 4 4"/>
                <a:gd name="T11" fmla="*/ 4 h 7827"/>
              </a:gdLst>
              <a:ahLst/>
              <a:cxnLst>
                <a:cxn ang="0">
                  <a:pos x="T0" y="T2"/>
                </a:cxn>
                <a:cxn ang="0">
                  <a:pos x="T3" y="T5"/>
                </a:cxn>
                <a:cxn ang="0">
                  <a:pos x="T6" y="T8"/>
                </a:cxn>
                <a:cxn ang="0">
                  <a:pos x="T9" y="T11"/>
                </a:cxn>
              </a:cxnLst>
              <a:rect l="0" t="0" r="r" b="b"/>
              <a:pathLst>
                <a:path w="1164" h="7827">
                  <a:moveTo>
                    <a:pt x="0" y="0"/>
                  </a:moveTo>
                  <a:lnTo>
                    <a:pt x="1164" y="0"/>
                  </a:lnTo>
                  <a:lnTo>
                    <a:pt x="0" y="7826"/>
                  </a:lnTo>
                  <a:lnTo>
                    <a:pt x="0" y="0"/>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513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1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94" y="839"/>
              <a:ext cx="4685" cy="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2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717" y="839"/>
              <a:ext cx="4516" cy="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1"/>
            <p:cNvSpPr>
              <a:spLocks noChangeArrowheads="1"/>
            </p:cNvSpPr>
            <p:nvPr/>
          </p:nvSpPr>
          <p:spPr bwMode="auto">
            <a:xfrm>
              <a:off x="60" y="4340"/>
              <a:ext cx="5460" cy="96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5142" name="Picture 2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0" y="4434"/>
              <a:ext cx="5291"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23"/>
          <p:cNvGrpSpPr>
            <a:grpSpLocks/>
          </p:cNvGrpSpPr>
          <p:nvPr/>
        </p:nvGrpSpPr>
        <p:grpSpPr bwMode="auto">
          <a:xfrm>
            <a:off x="5488230" y="3029865"/>
            <a:ext cx="3359510" cy="1832460"/>
            <a:chOff x="0" y="4"/>
            <a:chExt cx="16840" cy="9473"/>
          </a:xfrm>
        </p:grpSpPr>
        <p:sp>
          <p:nvSpPr>
            <p:cNvPr id="16" name="Freeform 24"/>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5145" name="Picture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6" name="Picture 2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81" y="735"/>
              <a:ext cx="4687" cy="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7" name="Picture 2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562" y="735"/>
              <a:ext cx="4643" cy="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8"/>
            <p:cNvSpPr>
              <a:spLocks noChangeArrowheads="1"/>
            </p:cNvSpPr>
            <p:nvPr/>
          </p:nvSpPr>
          <p:spPr bwMode="auto">
            <a:xfrm>
              <a:off x="0" y="4500"/>
              <a:ext cx="542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5149" name="Picture 29"/>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 y="4579"/>
              <a:ext cx="5307"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5008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 Products: Men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2" name="Group 2"/>
          <p:cNvGrpSpPr>
            <a:grpSpLocks/>
          </p:cNvGrpSpPr>
          <p:nvPr/>
        </p:nvGrpSpPr>
        <p:grpSpPr bwMode="auto">
          <a:xfrm>
            <a:off x="2128720" y="891995"/>
            <a:ext cx="2901395" cy="1527050"/>
            <a:chOff x="0" y="4"/>
            <a:chExt cx="16840" cy="9473"/>
          </a:xfrm>
        </p:grpSpPr>
        <p:sp>
          <p:nvSpPr>
            <p:cNvPr id="3" name="Freeform 3"/>
            <p:cNvSpPr>
              <a:spLocks/>
            </p:cNvSpPr>
            <p:nvPr/>
          </p:nvSpPr>
          <p:spPr bwMode="auto">
            <a:xfrm>
              <a:off x="0" y="3"/>
              <a:ext cx="1164" cy="7827"/>
            </a:xfrm>
            <a:custGeom>
              <a:avLst/>
              <a:gdLst>
                <a:gd name="T0" fmla="*/ 0 w 1164"/>
                <a:gd name="T1" fmla="+- 0 4 4"/>
                <a:gd name="T2" fmla="*/ 4 h 7827"/>
                <a:gd name="T3" fmla="*/ 1164 w 1164"/>
                <a:gd name="T4" fmla="+- 0 4 4"/>
                <a:gd name="T5" fmla="*/ 4 h 7827"/>
                <a:gd name="T6" fmla="*/ 0 w 1164"/>
                <a:gd name="T7" fmla="+- 0 7830 4"/>
                <a:gd name="T8" fmla="*/ 7830 h 7827"/>
                <a:gd name="T9" fmla="*/ 0 w 1164"/>
                <a:gd name="T10" fmla="+- 0 4 4"/>
                <a:gd name="T11" fmla="*/ 4 h 7827"/>
              </a:gdLst>
              <a:ahLst/>
              <a:cxnLst>
                <a:cxn ang="0">
                  <a:pos x="T0" y="T2"/>
                </a:cxn>
                <a:cxn ang="0">
                  <a:pos x="T3" y="T5"/>
                </a:cxn>
                <a:cxn ang="0">
                  <a:pos x="T6" y="T8"/>
                </a:cxn>
                <a:cxn ang="0">
                  <a:pos x="T9" y="T11"/>
                </a:cxn>
              </a:cxnLst>
              <a:rect l="0" t="0" r="r" b="b"/>
              <a:pathLst>
                <a:path w="1164" h="7827">
                  <a:moveTo>
                    <a:pt x="0" y="0"/>
                  </a:moveTo>
                  <a:lnTo>
                    <a:pt x="1164" y="0"/>
                  </a:lnTo>
                  <a:lnTo>
                    <a:pt x="0" y="7826"/>
                  </a:lnTo>
                  <a:lnTo>
                    <a:pt x="0" y="0"/>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4" y="819"/>
              <a:ext cx="4350" cy="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33" y="819"/>
              <a:ext cx="4525" cy="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7"/>
            <p:cNvSpPr>
              <a:spLocks noChangeArrowheads="1"/>
            </p:cNvSpPr>
            <p:nvPr/>
          </p:nvSpPr>
          <p:spPr bwMode="auto">
            <a:xfrm>
              <a:off x="60" y="4300"/>
              <a:ext cx="546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615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 y="4382"/>
              <a:ext cx="5290"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9"/>
          <p:cNvGrpSpPr>
            <a:grpSpLocks/>
          </p:cNvGrpSpPr>
          <p:nvPr/>
        </p:nvGrpSpPr>
        <p:grpSpPr bwMode="auto">
          <a:xfrm>
            <a:off x="5488230" y="891995"/>
            <a:ext cx="2901395" cy="1527050"/>
            <a:chOff x="0" y="4"/>
            <a:chExt cx="16840" cy="9473"/>
          </a:xfrm>
        </p:grpSpPr>
        <p:sp>
          <p:nvSpPr>
            <p:cNvPr id="20" name="Freeform 10"/>
            <p:cNvSpPr>
              <a:spLocks/>
            </p:cNvSpPr>
            <p:nvPr/>
          </p:nvSpPr>
          <p:spPr bwMode="auto">
            <a:xfrm>
              <a:off x="0" y="3"/>
              <a:ext cx="1164" cy="7827"/>
            </a:xfrm>
            <a:custGeom>
              <a:avLst/>
              <a:gdLst>
                <a:gd name="T0" fmla="*/ 0 w 1164"/>
                <a:gd name="T1" fmla="+- 0 4 4"/>
                <a:gd name="T2" fmla="*/ 4 h 7827"/>
                <a:gd name="T3" fmla="*/ 1164 w 1164"/>
                <a:gd name="T4" fmla="+- 0 4 4"/>
                <a:gd name="T5" fmla="*/ 4 h 7827"/>
                <a:gd name="T6" fmla="*/ 0 w 1164"/>
                <a:gd name="T7" fmla="+- 0 7830 4"/>
                <a:gd name="T8" fmla="*/ 7830 h 7827"/>
                <a:gd name="T9" fmla="*/ 0 w 1164"/>
                <a:gd name="T10" fmla="+- 0 4 4"/>
                <a:gd name="T11" fmla="*/ 4 h 7827"/>
              </a:gdLst>
              <a:ahLst/>
              <a:cxnLst>
                <a:cxn ang="0">
                  <a:pos x="T0" y="T2"/>
                </a:cxn>
                <a:cxn ang="0">
                  <a:pos x="T3" y="T5"/>
                </a:cxn>
                <a:cxn ang="0">
                  <a:pos x="T6" y="T8"/>
                </a:cxn>
                <a:cxn ang="0">
                  <a:pos x="T9" y="T11"/>
                </a:cxn>
              </a:cxnLst>
              <a:rect l="0" t="0" r="r" b="b"/>
              <a:pathLst>
                <a:path w="1164" h="7827">
                  <a:moveTo>
                    <a:pt x="0" y="0"/>
                  </a:moveTo>
                  <a:lnTo>
                    <a:pt x="1164" y="0"/>
                  </a:lnTo>
                  <a:lnTo>
                    <a:pt x="0" y="7826"/>
                  </a:lnTo>
                  <a:lnTo>
                    <a:pt x="0" y="0"/>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615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3" y="840"/>
              <a:ext cx="4622" cy="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71" y="831"/>
              <a:ext cx="4359" cy="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4"/>
            <p:cNvSpPr>
              <a:spLocks noChangeArrowheads="1"/>
            </p:cNvSpPr>
            <p:nvPr/>
          </p:nvSpPr>
          <p:spPr bwMode="auto">
            <a:xfrm>
              <a:off x="160" y="4300"/>
              <a:ext cx="536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6159"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2" y="4382"/>
              <a:ext cx="5175"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16"/>
          <p:cNvGrpSpPr>
            <a:grpSpLocks/>
          </p:cNvGrpSpPr>
          <p:nvPr/>
        </p:nvGrpSpPr>
        <p:grpSpPr bwMode="auto">
          <a:xfrm>
            <a:off x="3197655" y="2877160"/>
            <a:ext cx="3961485" cy="2071813"/>
            <a:chOff x="0" y="4"/>
            <a:chExt cx="16840" cy="9473"/>
          </a:xfrm>
        </p:grpSpPr>
        <p:sp>
          <p:nvSpPr>
            <p:cNvPr id="23" name="Freeform 17"/>
            <p:cNvSpPr>
              <a:spLocks/>
            </p:cNvSpPr>
            <p:nvPr/>
          </p:nvSpPr>
          <p:spPr bwMode="auto">
            <a:xfrm>
              <a:off x="0" y="3"/>
              <a:ext cx="1164" cy="7827"/>
            </a:xfrm>
            <a:custGeom>
              <a:avLst/>
              <a:gdLst>
                <a:gd name="T0" fmla="*/ 0 w 1164"/>
                <a:gd name="T1" fmla="+- 0 4 4"/>
                <a:gd name="T2" fmla="*/ 4 h 7827"/>
                <a:gd name="T3" fmla="*/ 1164 w 1164"/>
                <a:gd name="T4" fmla="+- 0 4 4"/>
                <a:gd name="T5" fmla="*/ 4 h 7827"/>
                <a:gd name="T6" fmla="*/ 0 w 1164"/>
                <a:gd name="T7" fmla="+- 0 7830 4"/>
                <a:gd name="T8" fmla="*/ 7830 h 7827"/>
                <a:gd name="T9" fmla="*/ 0 w 1164"/>
                <a:gd name="T10" fmla="+- 0 4 4"/>
                <a:gd name="T11" fmla="*/ 4 h 7827"/>
              </a:gdLst>
              <a:ahLst/>
              <a:cxnLst>
                <a:cxn ang="0">
                  <a:pos x="T0" y="T2"/>
                </a:cxn>
                <a:cxn ang="0">
                  <a:pos x="T3" y="T5"/>
                </a:cxn>
                <a:cxn ang="0">
                  <a:pos x="T6" y="T8"/>
                </a:cxn>
                <a:cxn ang="0">
                  <a:pos x="T9" y="T11"/>
                </a:cxn>
              </a:cxnLst>
              <a:rect l="0" t="0" r="r" b="b"/>
              <a:pathLst>
                <a:path w="1164" h="7827">
                  <a:moveTo>
                    <a:pt x="0" y="0"/>
                  </a:moveTo>
                  <a:lnTo>
                    <a:pt x="1164" y="0"/>
                  </a:lnTo>
                  <a:lnTo>
                    <a:pt x="0" y="7826"/>
                  </a:lnTo>
                  <a:lnTo>
                    <a:pt x="0" y="0"/>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616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1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3" y="715"/>
              <a:ext cx="4696" cy="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2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868" y="715"/>
              <a:ext cx="4323" cy="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1"/>
            <p:cNvSpPr>
              <a:spLocks noChangeArrowheads="1"/>
            </p:cNvSpPr>
            <p:nvPr/>
          </p:nvSpPr>
          <p:spPr bwMode="auto">
            <a:xfrm>
              <a:off x="60" y="4140"/>
              <a:ext cx="548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6166" name="Picture 2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 y="4229"/>
              <a:ext cx="5305"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20226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 Products: Women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5" name="docshapegroup39"/>
          <p:cNvGrpSpPr>
            <a:grpSpLocks/>
          </p:cNvGrpSpPr>
          <p:nvPr/>
        </p:nvGrpSpPr>
        <p:grpSpPr bwMode="auto">
          <a:xfrm>
            <a:off x="2128721" y="891995"/>
            <a:ext cx="3206804" cy="1919108"/>
            <a:chOff x="0" y="4"/>
            <a:chExt cx="16840" cy="9473"/>
          </a:xfrm>
        </p:grpSpPr>
        <p:sp>
          <p:nvSpPr>
            <p:cNvPr id="7" name="docshape40"/>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7172" name="docshape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docshape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 y="1197"/>
              <a:ext cx="4750" cy="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docshape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1" y="1197"/>
              <a:ext cx="4562" cy="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ocshape44"/>
            <p:cNvSpPr>
              <a:spLocks noChangeArrowheads="1"/>
            </p:cNvSpPr>
            <p:nvPr/>
          </p:nvSpPr>
          <p:spPr bwMode="auto">
            <a:xfrm>
              <a:off x="200" y="4340"/>
              <a:ext cx="4700" cy="88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7176" name="docshape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 y="4421"/>
              <a:ext cx="4558"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docshapegroup54"/>
          <p:cNvGrpSpPr>
            <a:grpSpLocks/>
          </p:cNvGrpSpPr>
          <p:nvPr/>
        </p:nvGrpSpPr>
        <p:grpSpPr bwMode="auto">
          <a:xfrm>
            <a:off x="5482436" y="891995"/>
            <a:ext cx="3518010" cy="1919108"/>
            <a:chOff x="0" y="4"/>
            <a:chExt cx="16840" cy="9473"/>
          </a:xfrm>
        </p:grpSpPr>
        <p:sp>
          <p:nvSpPr>
            <p:cNvPr id="10" name="docshape55"/>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7179" name="docshape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docshape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0" y="1231"/>
              <a:ext cx="4955" cy="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docshape5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72" y="1231"/>
              <a:ext cx="4994" cy="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cshape59"/>
            <p:cNvSpPr>
              <a:spLocks noChangeArrowheads="1"/>
            </p:cNvSpPr>
            <p:nvPr/>
          </p:nvSpPr>
          <p:spPr bwMode="auto">
            <a:xfrm>
              <a:off x="60" y="4520"/>
              <a:ext cx="4560" cy="86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7183" name="docshape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6" y="4599"/>
              <a:ext cx="441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cshape61"/>
            <p:cNvSpPr>
              <a:spLocks/>
            </p:cNvSpPr>
            <p:nvPr/>
          </p:nvSpPr>
          <p:spPr bwMode="auto">
            <a:xfrm>
              <a:off x="126" y="6433"/>
              <a:ext cx="2" cy="2"/>
            </a:xfrm>
            <a:custGeom>
              <a:avLst/>
              <a:gdLst/>
              <a:ahLst/>
              <a:cxnLst>
                <a:cxn ang="0">
                  <a:pos x="0" y="0"/>
                </a:cxn>
                <a:cxn ang="0">
                  <a:pos x="0" y="0"/>
                </a:cxn>
              </a:cxnLst>
              <a:rect l="0" t="0" r="r" b="b"/>
              <a:pathLst>
                <a:path>
                  <a:moveTo>
                    <a:pt x="0" y="0"/>
                  </a:move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3" name="docshapegroup70"/>
          <p:cNvGrpSpPr>
            <a:grpSpLocks/>
          </p:cNvGrpSpPr>
          <p:nvPr/>
        </p:nvGrpSpPr>
        <p:grpSpPr bwMode="auto">
          <a:xfrm>
            <a:off x="2128720" y="3029865"/>
            <a:ext cx="3206805" cy="1832460"/>
            <a:chOff x="0" y="4"/>
            <a:chExt cx="16840" cy="9473"/>
          </a:xfrm>
        </p:grpSpPr>
        <p:sp>
          <p:nvSpPr>
            <p:cNvPr id="14" name="docshape71"/>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7187" name="docshape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8" name="docshape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0" y="1100"/>
              <a:ext cx="4421" cy="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9" name="docshape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00" y="1100"/>
              <a:ext cx="4341" cy="7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ocshape75"/>
            <p:cNvSpPr>
              <a:spLocks noChangeArrowheads="1"/>
            </p:cNvSpPr>
            <p:nvPr/>
          </p:nvSpPr>
          <p:spPr bwMode="auto">
            <a:xfrm>
              <a:off x="120" y="4320"/>
              <a:ext cx="4540" cy="88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7191" name="docshape7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7" y="4403"/>
              <a:ext cx="439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docshapegroup85"/>
          <p:cNvGrpSpPr>
            <a:grpSpLocks/>
          </p:cNvGrpSpPr>
          <p:nvPr/>
        </p:nvGrpSpPr>
        <p:grpSpPr bwMode="auto">
          <a:xfrm>
            <a:off x="5488229" y="3029865"/>
            <a:ext cx="3512215" cy="1832460"/>
            <a:chOff x="0" y="4"/>
            <a:chExt cx="16840" cy="9473"/>
          </a:xfrm>
        </p:grpSpPr>
        <p:sp>
          <p:nvSpPr>
            <p:cNvPr id="17" name="docshape86"/>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7194" name="docshape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5" name="docshape8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90" y="1104"/>
              <a:ext cx="4289" cy="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6" name="docshape8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17" y="1104"/>
              <a:ext cx="4210" cy="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docshape90"/>
            <p:cNvSpPr>
              <a:spLocks noChangeArrowheads="1"/>
            </p:cNvSpPr>
            <p:nvPr/>
          </p:nvSpPr>
          <p:spPr bwMode="auto">
            <a:xfrm>
              <a:off x="220" y="4560"/>
              <a:ext cx="486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7198" name="docshape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4" y="4650"/>
              <a:ext cx="4709"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01610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 Products: Women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2" name="docshapegroup100"/>
          <p:cNvGrpSpPr>
            <a:grpSpLocks/>
          </p:cNvGrpSpPr>
          <p:nvPr/>
        </p:nvGrpSpPr>
        <p:grpSpPr bwMode="auto">
          <a:xfrm>
            <a:off x="2128721" y="1044700"/>
            <a:ext cx="3359510" cy="1832460"/>
            <a:chOff x="0" y="4"/>
            <a:chExt cx="16840" cy="9473"/>
          </a:xfrm>
        </p:grpSpPr>
        <p:sp>
          <p:nvSpPr>
            <p:cNvPr id="3" name="docshape101"/>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8196" name="docshape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docshape1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 y="1113"/>
              <a:ext cx="4127" cy="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docshape1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01" y="1113"/>
              <a:ext cx="4294" cy="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docshape105"/>
            <p:cNvSpPr>
              <a:spLocks noChangeArrowheads="1"/>
            </p:cNvSpPr>
            <p:nvPr/>
          </p:nvSpPr>
          <p:spPr bwMode="auto">
            <a:xfrm>
              <a:off x="220" y="4360"/>
              <a:ext cx="504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8200" name="docshape10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 y="4443"/>
              <a:ext cx="4865"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docshapegroup115"/>
          <p:cNvGrpSpPr>
            <a:grpSpLocks/>
          </p:cNvGrpSpPr>
          <p:nvPr/>
        </p:nvGrpSpPr>
        <p:grpSpPr bwMode="auto">
          <a:xfrm>
            <a:off x="5640935" y="1044700"/>
            <a:ext cx="3350665" cy="1832460"/>
            <a:chOff x="0" y="4"/>
            <a:chExt cx="16840" cy="9473"/>
          </a:xfrm>
        </p:grpSpPr>
        <p:sp>
          <p:nvSpPr>
            <p:cNvPr id="20" name="docshape116"/>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8203" name="docshape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docshape1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5" y="1238"/>
              <a:ext cx="4256" cy="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docshape1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1" y="1204"/>
              <a:ext cx="4400" cy="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docshape120"/>
            <p:cNvSpPr>
              <a:spLocks noChangeArrowheads="1"/>
            </p:cNvSpPr>
            <p:nvPr/>
          </p:nvSpPr>
          <p:spPr bwMode="auto">
            <a:xfrm>
              <a:off x="260" y="4180"/>
              <a:ext cx="5260" cy="100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8207" name="docshape1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 y="4262"/>
              <a:ext cx="5113"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docshapegroup130"/>
          <p:cNvGrpSpPr>
            <a:grpSpLocks/>
          </p:cNvGrpSpPr>
          <p:nvPr/>
        </p:nvGrpSpPr>
        <p:grpSpPr bwMode="auto">
          <a:xfrm>
            <a:off x="2128720" y="3071688"/>
            <a:ext cx="3359510" cy="1790638"/>
            <a:chOff x="0" y="4"/>
            <a:chExt cx="16840" cy="9473"/>
          </a:xfrm>
        </p:grpSpPr>
        <p:sp>
          <p:nvSpPr>
            <p:cNvPr id="23" name="docshape131"/>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8210" name="docshape1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docshape133"/>
            <p:cNvSpPr>
              <a:spLocks noChangeArrowheads="1"/>
            </p:cNvSpPr>
            <p:nvPr/>
          </p:nvSpPr>
          <p:spPr bwMode="auto">
            <a:xfrm>
              <a:off x="60" y="4280"/>
              <a:ext cx="504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8212" name="docshape1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6" y="4360"/>
              <a:ext cx="4886"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3" name="docshape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8" y="1106"/>
              <a:ext cx="4862" cy="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4" name="docshape1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91" y="1106"/>
              <a:ext cx="4608" cy="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docshapegroup145"/>
          <p:cNvGrpSpPr>
            <a:grpSpLocks/>
          </p:cNvGrpSpPr>
          <p:nvPr/>
        </p:nvGrpSpPr>
        <p:grpSpPr bwMode="auto">
          <a:xfrm>
            <a:off x="5640629" y="3029866"/>
            <a:ext cx="3359815" cy="1832460"/>
            <a:chOff x="0" y="4"/>
            <a:chExt cx="16840" cy="9473"/>
          </a:xfrm>
        </p:grpSpPr>
        <p:sp>
          <p:nvSpPr>
            <p:cNvPr id="27" name="docshape146"/>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8217" name="docshape1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8" name="docshape1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1" y="1175"/>
              <a:ext cx="4579" cy="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9" name="docshape14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349" y="1175"/>
              <a:ext cx="4732" cy="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docshape150"/>
            <p:cNvSpPr>
              <a:spLocks noChangeArrowheads="1"/>
            </p:cNvSpPr>
            <p:nvPr/>
          </p:nvSpPr>
          <p:spPr bwMode="auto">
            <a:xfrm>
              <a:off x="140" y="4580"/>
              <a:ext cx="502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8221" name="docshape15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7" y="4667"/>
              <a:ext cx="4876"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89844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 Products: Women  </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grpSp>
        <p:nvGrpSpPr>
          <p:cNvPr id="5" name="docshapegroup160"/>
          <p:cNvGrpSpPr>
            <a:grpSpLocks/>
          </p:cNvGrpSpPr>
          <p:nvPr/>
        </p:nvGrpSpPr>
        <p:grpSpPr bwMode="auto">
          <a:xfrm>
            <a:off x="2128720" y="891995"/>
            <a:ext cx="2595985" cy="1221640"/>
            <a:chOff x="0" y="4"/>
            <a:chExt cx="16840" cy="9473"/>
          </a:xfrm>
        </p:grpSpPr>
        <p:sp>
          <p:nvSpPr>
            <p:cNvPr id="7" name="docshape161"/>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20" name="docshape1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docshape16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8" y="1151"/>
              <a:ext cx="4822" cy="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docshape1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2" y="1151"/>
              <a:ext cx="4593" cy="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ocshape165"/>
            <p:cNvSpPr>
              <a:spLocks noChangeArrowheads="1"/>
            </p:cNvSpPr>
            <p:nvPr/>
          </p:nvSpPr>
          <p:spPr bwMode="auto">
            <a:xfrm>
              <a:off x="60" y="4060"/>
              <a:ext cx="502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24" name="docshape1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6" y="4151"/>
              <a:ext cx="4868"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docshapegroup175"/>
          <p:cNvGrpSpPr>
            <a:grpSpLocks/>
          </p:cNvGrpSpPr>
          <p:nvPr/>
        </p:nvGrpSpPr>
        <p:grpSpPr bwMode="auto">
          <a:xfrm>
            <a:off x="6251756" y="1044700"/>
            <a:ext cx="2443280" cy="1068935"/>
            <a:chOff x="0" y="3"/>
            <a:chExt cx="16840" cy="9473"/>
          </a:xfrm>
        </p:grpSpPr>
        <p:sp>
          <p:nvSpPr>
            <p:cNvPr id="10" name="docshape176"/>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27" name="docshape17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docshape17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9" y="967"/>
              <a:ext cx="4368" cy="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docshape17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84" y="967"/>
              <a:ext cx="4474" cy="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cshape180"/>
            <p:cNvSpPr>
              <a:spLocks noChangeArrowheads="1"/>
            </p:cNvSpPr>
            <p:nvPr/>
          </p:nvSpPr>
          <p:spPr bwMode="auto">
            <a:xfrm>
              <a:off x="160" y="4260"/>
              <a:ext cx="5260" cy="102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31" name="docshape18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3" y="4345"/>
              <a:ext cx="5106"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docshapegroup190"/>
          <p:cNvGrpSpPr>
            <a:grpSpLocks/>
          </p:cNvGrpSpPr>
          <p:nvPr/>
        </p:nvGrpSpPr>
        <p:grpSpPr bwMode="auto">
          <a:xfrm>
            <a:off x="2128720" y="3640685"/>
            <a:ext cx="2595985" cy="1221640"/>
            <a:chOff x="0" y="4"/>
            <a:chExt cx="16840" cy="9473"/>
          </a:xfrm>
        </p:grpSpPr>
        <p:sp>
          <p:nvSpPr>
            <p:cNvPr id="13" name="docshape191"/>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34" name="docshape19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docshape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92" y="893"/>
              <a:ext cx="4273" cy="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6" name="docshape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508" y="893"/>
              <a:ext cx="4253" cy="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docshape195"/>
            <p:cNvSpPr>
              <a:spLocks noChangeArrowheads="1"/>
            </p:cNvSpPr>
            <p:nvPr/>
          </p:nvSpPr>
          <p:spPr bwMode="auto">
            <a:xfrm>
              <a:off x="60" y="4180"/>
              <a:ext cx="492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38" name="docshape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6" y="4260"/>
              <a:ext cx="4760"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docshapegroup205"/>
          <p:cNvGrpSpPr>
            <a:grpSpLocks/>
          </p:cNvGrpSpPr>
          <p:nvPr/>
        </p:nvGrpSpPr>
        <p:grpSpPr bwMode="auto">
          <a:xfrm>
            <a:off x="6251755" y="3640685"/>
            <a:ext cx="2595986" cy="1221640"/>
            <a:chOff x="0" y="4"/>
            <a:chExt cx="16840" cy="9473"/>
          </a:xfrm>
        </p:grpSpPr>
        <p:sp>
          <p:nvSpPr>
            <p:cNvPr id="16" name="docshape206"/>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41" name="docshape2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docshape2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28" y="1022"/>
              <a:ext cx="4250" cy="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3" name="docshape20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473" y="969"/>
              <a:ext cx="4171" cy="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docshape210"/>
            <p:cNvSpPr>
              <a:spLocks noChangeArrowheads="1"/>
            </p:cNvSpPr>
            <p:nvPr/>
          </p:nvSpPr>
          <p:spPr bwMode="auto">
            <a:xfrm>
              <a:off x="200" y="4320"/>
              <a:ext cx="5340" cy="94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45" name="docshape21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8" y="4401"/>
              <a:ext cx="5180"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docshapegroup220"/>
          <p:cNvGrpSpPr>
            <a:grpSpLocks/>
          </p:cNvGrpSpPr>
          <p:nvPr/>
        </p:nvGrpSpPr>
        <p:grpSpPr bwMode="auto">
          <a:xfrm>
            <a:off x="4113885" y="2266340"/>
            <a:ext cx="2434435" cy="1221640"/>
            <a:chOff x="0" y="4"/>
            <a:chExt cx="16840" cy="9473"/>
          </a:xfrm>
        </p:grpSpPr>
        <p:sp>
          <p:nvSpPr>
            <p:cNvPr id="29" name="docshape221"/>
            <p:cNvSpPr>
              <a:spLocks/>
            </p:cNvSpPr>
            <p:nvPr/>
          </p:nvSpPr>
          <p:spPr bwMode="auto">
            <a:xfrm>
              <a:off x="0" y="5546"/>
              <a:ext cx="620" cy="3930"/>
            </a:xfrm>
            <a:custGeom>
              <a:avLst/>
              <a:gdLst>
                <a:gd name="T0" fmla="*/ 620 w 620"/>
                <a:gd name="T1" fmla="+- 0 9476 5547"/>
                <a:gd name="T2" fmla="*/ 9476 h 3930"/>
                <a:gd name="T3" fmla="*/ 0 w 620"/>
                <a:gd name="T4" fmla="+- 0 9476 5547"/>
                <a:gd name="T5" fmla="*/ 9476 h 3930"/>
                <a:gd name="T6" fmla="*/ 0 w 620"/>
                <a:gd name="T7" fmla="+- 0 5547 5547"/>
                <a:gd name="T8" fmla="*/ 5547 h 3930"/>
                <a:gd name="T9" fmla="*/ 620 w 620"/>
                <a:gd name="T10" fmla="+- 0 9476 5547"/>
                <a:gd name="T11" fmla="*/ 9476 h 3930"/>
              </a:gdLst>
              <a:ahLst/>
              <a:cxnLst>
                <a:cxn ang="0">
                  <a:pos x="T0" y="T2"/>
                </a:cxn>
                <a:cxn ang="0">
                  <a:pos x="T3" y="T5"/>
                </a:cxn>
                <a:cxn ang="0">
                  <a:pos x="T6" y="T8"/>
                </a:cxn>
                <a:cxn ang="0">
                  <a:pos x="T9" y="T11"/>
                </a:cxn>
              </a:cxnLst>
              <a:rect l="0" t="0" r="r" b="b"/>
              <a:pathLst>
                <a:path w="620" h="3930">
                  <a:moveTo>
                    <a:pt x="620" y="3929"/>
                  </a:moveTo>
                  <a:lnTo>
                    <a:pt x="0" y="3929"/>
                  </a:lnTo>
                  <a:lnTo>
                    <a:pt x="0" y="0"/>
                  </a:lnTo>
                  <a:lnTo>
                    <a:pt x="620" y="3929"/>
                  </a:lnTo>
                  <a:close/>
                </a:path>
              </a:pathLst>
            </a:custGeom>
            <a:solidFill>
              <a:srgbClr val="8FC225">
                <a:alpha val="84709"/>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48" name="docshape22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
              <a:ext cx="16840" cy="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9" name="docshape22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290" y="851"/>
              <a:ext cx="4259" cy="8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0" name="docshape22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900" y="851"/>
              <a:ext cx="4092" cy="8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docshape225"/>
            <p:cNvSpPr>
              <a:spLocks noChangeArrowheads="1"/>
            </p:cNvSpPr>
            <p:nvPr/>
          </p:nvSpPr>
          <p:spPr bwMode="auto">
            <a:xfrm>
              <a:off x="280" y="4320"/>
              <a:ext cx="5780" cy="1000"/>
            </a:xfrm>
            <a:prstGeom prst="rect">
              <a:avLst/>
            </a:prstGeom>
            <a:solidFill>
              <a:srgbClr val="8FC225">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9252" name="docshape226"/>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39" y="4398"/>
              <a:ext cx="5634"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86877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6 – Clientele &amp; Brands</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pic>
        <p:nvPicPr>
          <p:cNvPr id="10242" name="Picture 2" descr="MUFT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425" y="739290"/>
            <a:ext cx="1374345" cy="122164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t0.gstatic.com/images?q=tbn:ANd9GcR46hc6ARTHBMOhiVLmIjx2XjomcFqFkdFAje05lglAk9SwIlh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180" y="739290"/>
            <a:ext cx="1374345" cy="1221640"/>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246" name="Picture 6" descr="https://relianceretail.com/img/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935" y="739290"/>
            <a:ext cx="1374345" cy="1221640"/>
          </a:xfrm>
          <a:prstGeom prst="rect">
            <a:avLst/>
          </a:prstGeom>
          <a:noFill/>
          <a:ln>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248" name="Picture 8" descr="Shoppers Stop Limited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7985" y="739290"/>
            <a:ext cx="1527050" cy="122164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Brand Story of Future Group And The Man Behind Its Succe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1179" y="2113635"/>
            <a:ext cx="1374345" cy="1374345"/>
          </a:xfrm>
          <a:prstGeom prst="rect">
            <a:avLst/>
          </a:prstGeom>
          <a:noFill/>
          <a:ln>
            <a:solidFill>
              <a:schemeClr val="accent3">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254" name="Picture 14" descr="Lee Cooper – Logos Downloa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0934" y="2113634"/>
            <a:ext cx="1374346" cy="1374345"/>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258" name="Picture 18" descr="GTSport Decal Search Engi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7985" y="2113634"/>
            <a:ext cx="1527049" cy="1374345"/>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262" name="Picture 22" descr="Investment Guru Stocks Mutual Funds Commodity Currency World Market Expert  Advice Free Tips Recommendati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61180" y="3793390"/>
            <a:ext cx="1374345" cy="1221640"/>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266" name="Picture 26" descr="John Players jeans Minimum 50% OFF at FreeKaaMaal.co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1425" y="3793390"/>
            <a:ext cx="1410877" cy="1221640"/>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2" name="AutoShape 28" descr="Bare | Brands of the World™ | Download vector logos and logotyp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 name="AutoShape 30" descr="Bare | Brands of the World™ | Download vector logos and logotyp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0272" name="Picture 32" descr="Iraa Cloth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7985" y="3793390"/>
            <a:ext cx="1515030" cy="122164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74" name="Picture 34" descr="VR Chennai | Shopping Mall in Chennai"/>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0934" y="3793390"/>
            <a:ext cx="1374346" cy="1228096"/>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8" name="AutoShape 36" descr="Klix Jeans - Home | Faceboo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 name="AutoShape 38" descr="Klix Jeans - Home | Faceboo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 name="AutoShape 40" descr="Klix Jeans - Home | Faceboo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 name="AutoShape 42" descr="Klix Jeans - Home | Faceboo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3314" name="Picture 2" descr="Nostrum Jeans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1425" y="2113635"/>
            <a:ext cx="1374345" cy="1374345"/>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61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7</a:t>
            </a:r>
            <a:r>
              <a:rPr lang="en-US" dirty="0" smtClean="0"/>
              <a:t> – Certifications</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
        <p:nvSpPr>
          <p:cNvPr id="2" name="AutoShape 28" descr="Bare | Brands of the World™ | Download vector logos and logotyp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 name="AutoShape 30" descr="Bare | Brands of the World™ | Download vector logos and logotyp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2865664226"/>
              </p:ext>
            </p:extLst>
          </p:nvPr>
        </p:nvGraphicFramePr>
        <p:xfrm>
          <a:off x="2128720" y="1322781"/>
          <a:ext cx="1908932" cy="2470609"/>
        </p:xfrm>
        <a:graphic>
          <a:graphicData uri="http://schemas.openxmlformats.org/presentationml/2006/ole">
            <mc:AlternateContent xmlns:mc="http://schemas.openxmlformats.org/markup-compatibility/2006">
              <mc:Choice xmlns:v="urn:schemas-microsoft-com:vml" Requires="v">
                <p:oleObj spid="_x0000_s11327" name="Acrobat Document" r:id="rId3" imgW="5829108" imgH="7543672" progId="AcroExch.Document.DC">
                  <p:embed/>
                </p:oleObj>
              </mc:Choice>
              <mc:Fallback>
                <p:oleObj name="Acrobat Document" r:id="rId3" imgW="5829108" imgH="7543672" progId="AcroExch.Document.DC">
                  <p:embed/>
                  <p:pic>
                    <p:nvPicPr>
                      <p:cNvPr id="0" name=""/>
                      <p:cNvPicPr/>
                      <p:nvPr/>
                    </p:nvPicPr>
                    <p:blipFill>
                      <a:blip r:embed="rId4"/>
                      <a:stretch>
                        <a:fillRect/>
                      </a:stretch>
                    </p:blipFill>
                    <p:spPr>
                      <a:xfrm>
                        <a:off x="2128720" y="1322781"/>
                        <a:ext cx="1908932" cy="2470609"/>
                      </a:xfrm>
                      <a:prstGeom prst="rect">
                        <a:avLst/>
                      </a:prstGeom>
                      <a:ln>
                        <a:solidFill>
                          <a:schemeClr val="accent6">
                            <a:lumMod val="75000"/>
                          </a:schemeClr>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24691835"/>
              </p:ext>
            </p:extLst>
          </p:nvPr>
        </p:nvGraphicFramePr>
        <p:xfrm>
          <a:off x="4419295" y="1350110"/>
          <a:ext cx="1859935" cy="2443280"/>
        </p:xfrm>
        <a:graphic>
          <a:graphicData uri="http://schemas.openxmlformats.org/presentationml/2006/ole">
            <mc:AlternateContent xmlns:mc="http://schemas.openxmlformats.org/markup-compatibility/2006">
              <mc:Choice xmlns:v="urn:schemas-microsoft-com:vml" Requires="v">
                <p:oleObj spid="_x0000_s11328" name="Acrobat Document" r:id="rId5" imgW="5667359" imgH="8020022" progId="AcroExch.Document.DC">
                  <p:embed/>
                </p:oleObj>
              </mc:Choice>
              <mc:Fallback>
                <p:oleObj name="Acrobat Document" r:id="rId5" imgW="5667359" imgH="8020022" progId="AcroExch.Document.DC">
                  <p:embed/>
                  <p:pic>
                    <p:nvPicPr>
                      <p:cNvPr id="0" name=""/>
                      <p:cNvPicPr/>
                      <p:nvPr/>
                    </p:nvPicPr>
                    <p:blipFill>
                      <a:blip r:embed="rId6"/>
                      <a:stretch>
                        <a:fillRect/>
                      </a:stretch>
                    </p:blipFill>
                    <p:spPr>
                      <a:xfrm>
                        <a:off x="4419295" y="1350110"/>
                        <a:ext cx="1859935" cy="2443280"/>
                      </a:xfrm>
                      <a:prstGeom prst="rect">
                        <a:avLst/>
                      </a:prstGeom>
                      <a:ln>
                        <a:solidFill>
                          <a:schemeClr val="accent4">
                            <a:lumMod val="60000"/>
                            <a:lumOff val="40000"/>
                          </a:schemeClr>
                        </a:solidFill>
                      </a:ln>
                    </p:spPr>
                  </p:pic>
                </p:oleObj>
              </mc:Fallback>
            </mc:AlternateContent>
          </a:graphicData>
        </a:graphic>
      </p:graphicFrame>
      <p:pic>
        <p:nvPicPr>
          <p:cNvPr id="24" name="Picture 23" descr="C:\Users\CRASTA RETAIL\Desktop\Mushy Brand\PPE KITS\New folder\WhatsApp Image 2020-06-07 at 8.24.34 PM.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09870" y="1350110"/>
            <a:ext cx="1749244" cy="2443280"/>
          </a:xfrm>
          <a:prstGeom prst="rect">
            <a:avLst/>
          </a:prstGeom>
          <a:noFill/>
          <a:ln>
            <a:solidFill>
              <a:schemeClr val="accent3">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70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8 – Accreditations</a:t>
            </a:r>
            <a:endParaRPr lang="en-US"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
        <p:nvSpPr>
          <p:cNvPr id="2" name="AutoShape 28" descr="Bare | Brands of the World™ | Download vector logos and logotyp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 name="AutoShape 30" descr="Bare | Brands of the World™ | Download vector logos and logotyp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aphicFrame>
        <p:nvGraphicFramePr>
          <p:cNvPr id="8" name="Object 7"/>
          <p:cNvGraphicFramePr>
            <a:graphicFrameLocks noChangeAspect="1"/>
          </p:cNvGraphicFramePr>
          <p:nvPr>
            <p:extLst>
              <p:ext uri="{D42A27DB-BD31-4B8C-83A1-F6EECF244321}">
                <p14:modId xmlns:p14="http://schemas.microsoft.com/office/powerpoint/2010/main" val="729916094"/>
              </p:ext>
            </p:extLst>
          </p:nvPr>
        </p:nvGraphicFramePr>
        <p:xfrm>
          <a:off x="2463737" y="891995"/>
          <a:ext cx="2871788" cy="3970330"/>
        </p:xfrm>
        <a:graphic>
          <a:graphicData uri="http://schemas.openxmlformats.org/presentationml/2006/ole">
            <mc:AlternateContent xmlns:mc="http://schemas.openxmlformats.org/markup-compatibility/2006">
              <mc:Choice xmlns:v="urn:schemas-microsoft-com:vml" Requires="v">
                <p:oleObj spid="_x0000_s12342" name="Acrobat Document" r:id="rId3" imgW="5667359" imgH="8020022" progId="AcroExch.Document.DC">
                  <p:embed/>
                </p:oleObj>
              </mc:Choice>
              <mc:Fallback>
                <p:oleObj name="Acrobat Document" r:id="rId3" imgW="5667359" imgH="8020022" progId="AcroExch.Document.DC">
                  <p:embed/>
                  <p:pic>
                    <p:nvPicPr>
                      <p:cNvPr id="0" name=""/>
                      <p:cNvPicPr/>
                      <p:nvPr/>
                    </p:nvPicPr>
                    <p:blipFill>
                      <a:blip r:embed="rId4"/>
                      <a:stretch>
                        <a:fillRect/>
                      </a:stretch>
                    </p:blipFill>
                    <p:spPr>
                      <a:xfrm>
                        <a:off x="2463737" y="891995"/>
                        <a:ext cx="2871788" cy="3970330"/>
                      </a:xfrm>
                      <a:prstGeom prst="rect">
                        <a:avLst/>
                      </a:prstGeom>
                      <a:ln>
                        <a:solidFill>
                          <a:schemeClr val="accent3">
                            <a:lumMod val="75000"/>
                          </a:schemeClr>
                        </a:solid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02108864"/>
              </p:ext>
            </p:extLst>
          </p:nvPr>
        </p:nvGraphicFramePr>
        <p:xfrm>
          <a:off x="5793639" y="891994"/>
          <a:ext cx="2901396" cy="3953194"/>
        </p:xfrm>
        <a:graphic>
          <a:graphicData uri="http://schemas.openxmlformats.org/presentationml/2006/ole">
            <mc:AlternateContent xmlns:mc="http://schemas.openxmlformats.org/markup-compatibility/2006">
              <mc:Choice xmlns:v="urn:schemas-microsoft-com:vml" Requires="v">
                <p:oleObj spid="_x0000_s12343" name="Acrobat Document" r:id="rId5" imgW="5667359" imgH="8020022" progId="AcroExch.Document.DC">
                  <p:embed/>
                </p:oleObj>
              </mc:Choice>
              <mc:Fallback>
                <p:oleObj name="Acrobat Document" r:id="rId5" imgW="5667359" imgH="8020022" progId="AcroExch.Document.DC">
                  <p:embed/>
                  <p:pic>
                    <p:nvPicPr>
                      <p:cNvPr id="0" name=""/>
                      <p:cNvPicPr/>
                      <p:nvPr/>
                    </p:nvPicPr>
                    <p:blipFill>
                      <a:blip r:embed="rId6"/>
                      <a:stretch>
                        <a:fillRect/>
                      </a:stretch>
                    </p:blipFill>
                    <p:spPr>
                      <a:xfrm>
                        <a:off x="5793639" y="891994"/>
                        <a:ext cx="2901396" cy="3953194"/>
                      </a:xfrm>
                      <a:prstGeom prst="rect">
                        <a:avLst/>
                      </a:prstGeom>
                      <a:ln>
                        <a:solidFill>
                          <a:schemeClr val="accent6">
                            <a:lumMod val="75000"/>
                          </a:schemeClr>
                        </a:solidFill>
                      </a:ln>
                    </p:spPr>
                  </p:pic>
                </p:oleObj>
              </mc:Fallback>
            </mc:AlternateContent>
          </a:graphicData>
        </a:graphic>
      </p:graphicFrame>
    </p:spTree>
    <p:extLst>
      <p:ext uri="{BB962C8B-B14F-4D97-AF65-F5344CB8AC3E}">
        <p14:creationId xmlns:p14="http://schemas.microsoft.com/office/powerpoint/2010/main" val="39160234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9 -  Quality Standards</a:t>
            </a:r>
            <a:endParaRPr lang="en-US" dirty="0"/>
          </a:p>
        </p:txBody>
      </p:sp>
      <p:sp>
        <p:nvSpPr>
          <p:cNvPr id="6" name="Content Placeholder 5"/>
          <p:cNvSpPr>
            <a:spLocks noGrp="1"/>
          </p:cNvSpPr>
          <p:nvPr>
            <p:ph sz="half" idx="2"/>
          </p:nvPr>
        </p:nvSpPr>
        <p:spPr>
          <a:xfrm>
            <a:off x="754375" y="2113635"/>
            <a:ext cx="7700040" cy="916230"/>
          </a:xfrm>
        </p:spPr>
        <p:style>
          <a:lnRef idx="0">
            <a:schemeClr val="accent6"/>
          </a:lnRef>
          <a:fillRef idx="3">
            <a:schemeClr val="accent6"/>
          </a:fillRef>
          <a:effectRef idx="3">
            <a:schemeClr val="accent6"/>
          </a:effectRef>
          <a:fontRef idx="minor">
            <a:schemeClr val="lt1"/>
          </a:fontRef>
        </p:style>
        <p:txBody>
          <a:bodyPr/>
          <a:lstStyle/>
          <a:p>
            <a:pPr marL="0" indent="0">
              <a:buNone/>
            </a:pPr>
            <a:r>
              <a:rPr lang="en-US" dirty="0" smtClean="0"/>
              <a:t>“Vaishnavi” is known for its commitment towards quality manufacturing and has always qualified AQL standards. </a:t>
            </a:r>
            <a:endParaRPr lang="en-US" dirty="0"/>
          </a:p>
        </p:txBody>
      </p:sp>
      <p:sp>
        <p:nvSpPr>
          <p:cNvPr id="9" name="TextBox 8"/>
          <p:cNvSpPr txBox="1"/>
          <p:nvPr/>
        </p:nvSpPr>
        <p:spPr>
          <a:xfrm>
            <a:off x="8084216" y="739288"/>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Tree>
    <p:extLst>
      <p:ext uri="{BB962C8B-B14F-4D97-AF65-F5344CB8AC3E}">
        <p14:creationId xmlns:p14="http://schemas.microsoft.com/office/powerpoint/2010/main" val="41707837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10 – Testimonials</a:t>
            </a:r>
            <a:endParaRPr lang="en-US" dirty="0"/>
          </a:p>
        </p:txBody>
      </p:sp>
      <p:sp>
        <p:nvSpPr>
          <p:cNvPr id="6" name="Content Placeholder 5"/>
          <p:cNvSpPr>
            <a:spLocks noGrp="1"/>
          </p:cNvSpPr>
          <p:nvPr>
            <p:ph sz="half" idx="2"/>
          </p:nvPr>
        </p:nvSpPr>
        <p:spPr>
          <a:xfrm>
            <a:off x="601670" y="1197405"/>
            <a:ext cx="7700040" cy="458114"/>
          </a:xfrm>
        </p:spPr>
        <p:style>
          <a:lnRef idx="0">
            <a:schemeClr val="accent6"/>
          </a:lnRef>
          <a:fillRef idx="3">
            <a:schemeClr val="accent6"/>
          </a:fillRef>
          <a:effectRef idx="3">
            <a:schemeClr val="accent6"/>
          </a:effectRef>
          <a:fontRef idx="minor">
            <a:schemeClr val="lt1"/>
          </a:fontRef>
        </p:style>
        <p:txBody>
          <a:bodyPr>
            <a:normAutofit fontScale="55000" lnSpcReduction="20000"/>
          </a:bodyPr>
          <a:lstStyle/>
          <a:p>
            <a:pPr marL="0" indent="0" algn="l">
              <a:buNone/>
            </a:pPr>
            <a:r>
              <a:rPr lang="en-US" dirty="0" smtClean="0"/>
              <a:t>“Vaishnavi is always prompt in the quality supply as even with our random orders”…</a:t>
            </a:r>
          </a:p>
          <a:p>
            <a:pPr marL="0" indent="0" algn="l">
              <a:buNone/>
            </a:pPr>
            <a:r>
              <a:rPr lang="en-US" dirty="0" smtClean="0"/>
              <a:t>Mr. ------------------, Myntra </a:t>
            </a:r>
            <a:endParaRPr lang="en-US" dirty="0"/>
          </a:p>
        </p:txBody>
      </p:sp>
      <p:sp>
        <p:nvSpPr>
          <p:cNvPr id="9" name="TextBox 8"/>
          <p:cNvSpPr txBox="1"/>
          <p:nvPr/>
        </p:nvSpPr>
        <p:spPr>
          <a:xfrm>
            <a:off x="8084216" y="739288"/>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
        <p:nvSpPr>
          <p:cNvPr id="5" name="Content Placeholder 5"/>
          <p:cNvSpPr>
            <a:spLocks noGrp="1"/>
          </p:cNvSpPr>
          <p:nvPr>
            <p:ph sz="half" idx="2"/>
          </p:nvPr>
        </p:nvSpPr>
        <p:spPr>
          <a:xfrm>
            <a:off x="601670" y="1808225"/>
            <a:ext cx="7700040" cy="458114"/>
          </a:xfrm>
        </p:spPr>
        <p:style>
          <a:lnRef idx="1">
            <a:schemeClr val="accent3"/>
          </a:lnRef>
          <a:fillRef idx="3">
            <a:schemeClr val="accent3"/>
          </a:fillRef>
          <a:effectRef idx="2">
            <a:schemeClr val="accent3"/>
          </a:effectRef>
          <a:fontRef idx="minor">
            <a:schemeClr val="lt1"/>
          </a:fontRef>
        </p:style>
        <p:txBody>
          <a:bodyPr>
            <a:normAutofit fontScale="55000" lnSpcReduction="20000"/>
          </a:bodyPr>
          <a:lstStyle/>
          <a:p>
            <a:pPr marL="0" indent="0" algn="l">
              <a:buNone/>
            </a:pPr>
            <a:r>
              <a:rPr lang="en-US" dirty="0" smtClean="0"/>
              <a:t>“Management and staff of Vaishnavi is our asset as supplier”...</a:t>
            </a:r>
          </a:p>
          <a:p>
            <a:pPr marL="0" indent="0" algn="l">
              <a:buNone/>
            </a:pPr>
            <a:r>
              <a:rPr lang="en-US" dirty="0" smtClean="0"/>
              <a:t>Mr. ------------------, Mufti</a:t>
            </a:r>
            <a:endParaRPr lang="en-US" dirty="0"/>
          </a:p>
        </p:txBody>
      </p:sp>
      <p:sp>
        <p:nvSpPr>
          <p:cNvPr id="7" name="Content Placeholder 5"/>
          <p:cNvSpPr>
            <a:spLocks noGrp="1"/>
          </p:cNvSpPr>
          <p:nvPr>
            <p:ph sz="half" idx="2"/>
          </p:nvPr>
        </p:nvSpPr>
        <p:spPr>
          <a:xfrm>
            <a:off x="601670" y="2419044"/>
            <a:ext cx="7700040" cy="763525"/>
          </a:xfrm>
        </p:spPr>
        <p:style>
          <a:lnRef idx="0">
            <a:schemeClr val="accent6"/>
          </a:lnRef>
          <a:fillRef idx="3">
            <a:schemeClr val="accent6"/>
          </a:fillRef>
          <a:effectRef idx="3">
            <a:schemeClr val="accent6"/>
          </a:effectRef>
          <a:fontRef idx="minor">
            <a:schemeClr val="lt1"/>
          </a:fontRef>
        </p:style>
        <p:txBody>
          <a:bodyPr>
            <a:normAutofit fontScale="62500" lnSpcReduction="20000"/>
          </a:bodyPr>
          <a:lstStyle/>
          <a:p>
            <a:pPr marL="0" indent="0" algn="l">
              <a:buNone/>
            </a:pPr>
            <a:r>
              <a:rPr lang="en-US" dirty="0" smtClean="0"/>
              <a:t>“We can always rely and depend upon the Vaishnavi for our requirement of supplies, they are one of the most professionally managed apparel house we deal with”…</a:t>
            </a:r>
          </a:p>
          <a:p>
            <a:pPr marL="0" indent="0" algn="l">
              <a:buNone/>
            </a:pPr>
            <a:r>
              <a:rPr lang="en-US" dirty="0" smtClean="0"/>
              <a:t>Mr. ------------------, Reliance Retails</a:t>
            </a:r>
            <a:endParaRPr lang="en-US" dirty="0"/>
          </a:p>
        </p:txBody>
      </p:sp>
      <p:sp>
        <p:nvSpPr>
          <p:cNvPr id="8" name="Content Placeholder 5"/>
          <p:cNvSpPr>
            <a:spLocks noGrp="1"/>
          </p:cNvSpPr>
          <p:nvPr>
            <p:ph sz="half" idx="2"/>
          </p:nvPr>
        </p:nvSpPr>
        <p:spPr>
          <a:xfrm>
            <a:off x="601670" y="3335275"/>
            <a:ext cx="7700040" cy="458116"/>
          </a:xfrm>
        </p:spPr>
        <p:style>
          <a:lnRef idx="1">
            <a:schemeClr val="accent3"/>
          </a:lnRef>
          <a:fillRef idx="3">
            <a:schemeClr val="accent3"/>
          </a:fillRef>
          <a:effectRef idx="2">
            <a:schemeClr val="accent3"/>
          </a:effectRef>
          <a:fontRef idx="minor">
            <a:schemeClr val="lt1"/>
          </a:fontRef>
        </p:style>
        <p:txBody>
          <a:bodyPr>
            <a:normAutofit fontScale="55000" lnSpcReduction="20000"/>
          </a:bodyPr>
          <a:lstStyle/>
          <a:p>
            <a:pPr marL="0" indent="0" algn="l">
              <a:buNone/>
            </a:pPr>
            <a:r>
              <a:rPr lang="en-US" dirty="0" smtClean="0"/>
              <a:t>“we are very excited to work with them”...</a:t>
            </a:r>
          </a:p>
          <a:p>
            <a:pPr marL="0" indent="0" algn="l">
              <a:buNone/>
            </a:pPr>
            <a:r>
              <a:rPr lang="en-US" dirty="0" smtClean="0"/>
              <a:t>Mr. ------------------, Arvind</a:t>
            </a:r>
            <a:endParaRPr lang="en-US" dirty="0"/>
          </a:p>
        </p:txBody>
      </p:sp>
    </p:spTree>
    <p:extLst>
      <p:ext uri="{BB962C8B-B14F-4D97-AF65-F5344CB8AC3E}">
        <p14:creationId xmlns:p14="http://schemas.microsoft.com/office/powerpoint/2010/main" val="1615142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rgbClr val="92D050"/>
                </a:solidFill>
              </a:rPr>
              <a:t>Company : Vision </a:t>
            </a:r>
            <a:r>
              <a:rPr lang="en-US" dirty="0" smtClean="0">
                <a:solidFill>
                  <a:srgbClr val="FFC000"/>
                </a:solidFill>
              </a:rPr>
              <a:t>	</a:t>
            </a:r>
            <a:endParaRPr lang="en-US" dirty="0">
              <a:solidFill>
                <a:srgbClr val="FFC000"/>
              </a:solidFill>
            </a:endParaRPr>
          </a:p>
        </p:txBody>
      </p:sp>
      <p:sp>
        <p:nvSpPr>
          <p:cNvPr id="3" name="Content Placeholder 2"/>
          <p:cNvSpPr>
            <a:spLocks noGrp="1"/>
          </p:cNvSpPr>
          <p:nvPr>
            <p:ph idx="1"/>
          </p:nvPr>
        </p:nvSpPr>
        <p:spPr>
          <a:xfrm>
            <a:off x="448965" y="1960930"/>
            <a:ext cx="8246070" cy="1221640"/>
          </a:xfrm>
        </p:spPr>
        <p:txBody>
          <a:bodyPr>
            <a:normAutofit/>
          </a:bodyPr>
          <a:lstStyle/>
          <a:p>
            <a:pPr marL="0" indent="0" algn="ctr">
              <a:buNone/>
            </a:pPr>
            <a:r>
              <a:rPr lang="en-US" dirty="0" smtClean="0"/>
              <a:t>“To establish Vaishnavi as one of the most elegant brand present in every wardrobe”</a:t>
            </a:r>
            <a:endParaRPr lang="en-US" dirty="0"/>
          </a:p>
        </p:txBody>
      </p:sp>
      <p:sp>
        <p:nvSpPr>
          <p:cNvPr id="4" name="TextBox 3"/>
          <p:cNvSpPr txBox="1"/>
          <p:nvPr/>
        </p:nvSpPr>
        <p:spPr>
          <a:xfrm>
            <a:off x="8236920" y="128470"/>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Tree>
    <p:extLst>
      <p:ext uri="{BB962C8B-B14F-4D97-AF65-F5344CB8AC3E}">
        <p14:creationId xmlns:p14="http://schemas.microsoft.com/office/powerpoint/2010/main" val="37050309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11 – Forthcomings</a:t>
            </a:r>
            <a:endParaRPr lang="en-US" dirty="0"/>
          </a:p>
        </p:txBody>
      </p:sp>
      <p:sp>
        <p:nvSpPr>
          <p:cNvPr id="12" name="Content Placeholder 11"/>
          <p:cNvSpPr>
            <a:spLocks noGrp="1"/>
          </p:cNvSpPr>
          <p:nvPr>
            <p:ph idx="1"/>
          </p:nvPr>
        </p:nvSpPr>
        <p:spPr/>
        <p:txBody>
          <a:bodyPr>
            <a:normAutofit fontScale="92500" lnSpcReduction="20000"/>
          </a:bodyPr>
          <a:lstStyle/>
          <a:p>
            <a:pPr algn="just">
              <a:buFont typeface="Wingdings" pitchFamily="2" charset="2"/>
              <a:buChar char="ü"/>
            </a:pPr>
            <a:r>
              <a:rPr lang="en-IN" dirty="0" smtClean="0"/>
              <a:t>Vaishnavi is planning to expand its base of operations by acquiring one more production unit of 50,000 sq. ft. to meet ever-growing demands.</a:t>
            </a:r>
          </a:p>
          <a:p>
            <a:pPr algn="just">
              <a:buFont typeface="Wingdings" pitchFamily="2" charset="2"/>
              <a:buChar char="ü"/>
            </a:pPr>
            <a:r>
              <a:rPr lang="en-IN" dirty="0" smtClean="0"/>
              <a:t>Production capacity of the company is going to enhance to 3 Lakh pcs per month almost double of its existing capacity.</a:t>
            </a:r>
          </a:p>
          <a:p>
            <a:pPr algn="just">
              <a:buFont typeface="Wingdings" pitchFamily="2" charset="2"/>
              <a:buChar char="ü"/>
            </a:pPr>
            <a:r>
              <a:rPr lang="en-IN" dirty="0" smtClean="0"/>
              <a:t>System and machinery installations will be from some of the best technology suppliers of automation systems. </a:t>
            </a:r>
          </a:p>
          <a:p>
            <a:pPr algn="just">
              <a:buFont typeface="Wingdings" pitchFamily="2" charset="2"/>
              <a:buChar char="ü"/>
            </a:pPr>
            <a:r>
              <a:rPr lang="en-IN" dirty="0" smtClean="0"/>
              <a:t>Company is also entering into a joint venture for the export supplies. </a:t>
            </a:r>
            <a:endParaRPr lang="en-IN" dirty="0"/>
          </a:p>
        </p:txBody>
      </p:sp>
      <p:sp>
        <p:nvSpPr>
          <p:cNvPr id="9" name="TextBox 8"/>
          <p:cNvSpPr txBox="1"/>
          <p:nvPr/>
        </p:nvSpPr>
        <p:spPr>
          <a:xfrm>
            <a:off x="8084216" y="739288"/>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Tree>
    <p:extLst>
      <p:ext uri="{BB962C8B-B14F-4D97-AF65-F5344CB8AC3E}">
        <p14:creationId xmlns:p14="http://schemas.microsoft.com/office/powerpoint/2010/main" val="510899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48965" y="1960930"/>
            <a:ext cx="8246070" cy="305410"/>
          </a:xfrm>
          <a:ln>
            <a:noFill/>
          </a:ln>
        </p:spPr>
        <p:txBody>
          <a:bodyPr>
            <a:normAutofit fontScale="55000" lnSpcReduction="20000"/>
          </a:bodyPr>
          <a:lstStyle/>
          <a:p>
            <a:pPr marL="0" indent="0" algn="ctr">
              <a:buNone/>
            </a:pPr>
            <a:r>
              <a:rPr lang="en-IN" dirty="0" smtClean="0"/>
              <a:t>Vaishnavi and its team thanks you for giving us your valuable time…</a:t>
            </a:r>
            <a:endParaRPr lang="en-IN" dirty="0"/>
          </a:p>
        </p:txBody>
      </p:sp>
      <p:sp>
        <p:nvSpPr>
          <p:cNvPr id="9" name="TextBox 8"/>
          <p:cNvSpPr txBox="1"/>
          <p:nvPr/>
        </p:nvSpPr>
        <p:spPr>
          <a:xfrm>
            <a:off x="8084216" y="739288"/>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
        <p:nvSpPr>
          <p:cNvPr id="5" name="TextBox 4"/>
          <p:cNvSpPr txBox="1"/>
          <p:nvPr/>
        </p:nvSpPr>
        <p:spPr>
          <a:xfrm>
            <a:off x="143555" y="4709620"/>
            <a:ext cx="4275740" cy="369332"/>
          </a:xfrm>
          <a:prstGeom prst="rect">
            <a:avLst/>
          </a:prstGeom>
          <a:noFill/>
        </p:spPr>
        <p:txBody>
          <a:bodyPr wrap="square" rtlCol="0">
            <a:spAutoFit/>
          </a:bodyPr>
          <a:lstStyle/>
          <a:p>
            <a:r>
              <a:rPr lang="en-US" dirty="0">
                <a:solidFill>
                  <a:schemeClr val="bg1"/>
                </a:solidFill>
              </a:rPr>
              <a:t>Mr. Rishi Mehra-CMD : </a:t>
            </a:r>
            <a:r>
              <a:rPr lang="en-US" dirty="0" smtClean="0">
                <a:solidFill>
                  <a:schemeClr val="bg1"/>
                </a:solidFill>
              </a:rPr>
              <a:t>+91 982 118 6773</a:t>
            </a:r>
            <a:endParaRPr lang="en-IN" dirty="0"/>
          </a:p>
        </p:txBody>
      </p:sp>
      <p:sp>
        <p:nvSpPr>
          <p:cNvPr id="8" name="Content Placeholder 11"/>
          <p:cNvSpPr txBox="1">
            <a:spLocks/>
          </p:cNvSpPr>
          <p:nvPr/>
        </p:nvSpPr>
        <p:spPr>
          <a:xfrm>
            <a:off x="448965" y="2419045"/>
            <a:ext cx="8246070" cy="305410"/>
          </a:xfrm>
          <a:prstGeom prst="rect">
            <a:avLst/>
          </a:prstGeom>
          <a:ln>
            <a:noFill/>
          </a:ln>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C 237/239, Turbhe MIDC, Turbhe, Navi Mumbai – 400705.</a:t>
            </a:r>
          </a:p>
        </p:txBody>
      </p:sp>
      <p:pic>
        <p:nvPicPr>
          <p:cNvPr id="15364" name="Picture 4" descr="Clip Art, HD Png Download, Free Downlo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6590" y="586585"/>
            <a:ext cx="1017464" cy="1271830"/>
          </a:xfrm>
          <a:prstGeom prst="rect">
            <a:avLst/>
          </a:prstGeom>
          <a:gradFill flip="none" rotWithShape="1">
            <a:gsLst>
              <a:gs pos="47000">
                <a:srgbClr val="FFC000"/>
              </a:gs>
              <a:gs pos="45000">
                <a:srgbClr val="FF7A00"/>
              </a:gs>
              <a:gs pos="70000">
                <a:srgbClr val="FF0300"/>
              </a:gs>
              <a:gs pos="100000">
                <a:srgbClr val="4D0808"/>
              </a:gs>
            </a:gsLst>
            <a:lin ang="5400000" scaled="0"/>
            <a:tileRect/>
          </a:gradFill>
        </p:spPr>
      </p:pic>
    </p:spTree>
    <p:extLst>
      <p:ext uri="{BB962C8B-B14F-4D97-AF65-F5344CB8AC3E}">
        <p14:creationId xmlns:p14="http://schemas.microsoft.com/office/powerpoint/2010/main" val="3537626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rgbClr val="92D050"/>
                </a:solidFill>
              </a:rPr>
              <a:t>Company : Mission </a:t>
            </a:r>
            <a:r>
              <a:rPr lang="en-US" dirty="0" smtClean="0">
                <a:solidFill>
                  <a:srgbClr val="FFC000"/>
                </a:solidFill>
              </a:rPr>
              <a:t>	</a:t>
            </a:r>
            <a:endParaRPr lang="en-US" dirty="0">
              <a:solidFill>
                <a:srgbClr val="FFC000"/>
              </a:solidFill>
            </a:endParaRPr>
          </a:p>
        </p:txBody>
      </p:sp>
      <p:sp>
        <p:nvSpPr>
          <p:cNvPr id="3" name="Content Placeholder 2"/>
          <p:cNvSpPr>
            <a:spLocks noGrp="1"/>
          </p:cNvSpPr>
          <p:nvPr>
            <p:ph idx="1"/>
          </p:nvPr>
        </p:nvSpPr>
        <p:spPr>
          <a:xfrm>
            <a:off x="448965" y="1960930"/>
            <a:ext cx="8246070" cy="1221640"/>
          </a:xfrm>
        </p:spPr>
        <p:txBody>
          <a:bodyPr>
            <a:normAutofit/>
          </a:bodyPr>
          <a:lstStyle/>
          <a:p>
            <a:pPr marL="0" indent="0" algn="ctr">
              <a:buNone/>
            </a:pPr>
            <a:r>
              <a:rPr lang="en-US" dirty="0" smtClean="0"/>
              <a:t>“To cater the fashion industry with innovative quality and become a brand synonym of excellence”</a:t>
            </a:r>
            <a:endParaRPr lang="en-US" dirty="0"/>
          </a:p>
        </p:txBody>
      </p:sp>
      <p:sp>
        <p:nvSpPr>
          <p:cNvPr id="4" name="TextBox 3"/>
          <p:cNvSpPr txBox="1"/>
          <p:nvPr/>
        </p:nvSpPr>
        <p:spPr>
          <a:xfrm>
            <a:off x="8236920" y="128470"/>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Tree>
    <p:extLst>
      <p:ext uri="{BB962C8B-B14F-4D97-AF65-F5344CB8AC3E}">
        <p14:creationId xmlns:p14="http://schemas.microsoft.com/office/powerpoint/2010/main" val="2246257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1 - Company : Profile</a:t>
            </a:r>
            <a:endParaRPr lang="en-US" dirty="0"/>
          </a:p>
        </p:txBody>
      </p:sp>
      <p:sp>
        <p:nvSpPr>
          <p:cNvPr id="2" name="Content Placeholder 1"/>
          <p:cNvSpPr>
            <a:spLocks noGrp="1"/>
          </p:cNvSpPr>
          <p:nvPr>
            <p:ph idx="1"/>
          </p:nvPr>
        </p:nvSpPr>
        <p:spPr>
          <a:xfrm>
            <a:off x="2281425" y="1082877"/>
            <a:ext cx="6566315" cy="3626743"/>
          </a:xfrm>
          <a:solidFill>
            <a:schemeClr val="accent6">
              <a:lumMod val="60000"/>
              <a:lumOff val="40000"/>
            </a:schemeClr>
          </a:solidFill>
        </p:spPr>
        <p:txBody>
          <a:bodyPr>
            <a:noAutofit/>
          </a:bodyPr>
          <a:lstStyle/>
          <a:p>
            <a:pPr marL="0" indent="0" algn="just" hangingPunct="0">
              <a:buNone/>
            </a:pPr>
            <a:r>
              <a:rPr lang="en-IN" sz="1400" dirty="0">
                <a:solidFill>
                  <a:schemeClr val="accent3">
                    <a:lumMod val="50000"/>
                  </a:schemeClr>
                </a:solidFill>
              </a:rPr>
              <a:t>Vaishnavi Global Pvt Ltd </a:t>
            </a:r>
            <a:r>
              <a:rPr lang="en-IN" sz="1400" dirty="0" smtClean="0">
                <a:solidFill>
                  <a:schemeClr val="accent3">
                    <a:lumMod val="50000"/>
                  </a:schemeClr>
                </a:solidFill>
              </a:rPr>
              <a:t>“Vaishnavi” is a premium </a:t>
            </a:r>
            <a:r>
              <a:rPr lang="en-IN" sz="1400" dirty="0">
                <a:solidFill>
                  <a:schemeClr val="accent3">
                    <a:lumMod val="50000"/>
                  </a:schemeClr>
                </a:solidFill>
              </a:rPr>
              <a:t>denim apparel manufacturer, catering to </a:t>
            </a:r>
            <a:r>
              <a:rPr lang="en-IN" sz="1400" dirty="0" smtClean="0">
                <a:solidFill>
                  <a:schemeClr val="accent3">
                    <a:lumMod val="50000"/>
                  </a:schemeClr>
                </a:solidFill>
              </a:rPr>
              <a:t>largest and renowned Indian and International fashion </a:t>
            </a:r>
            <a:r>
              <a:rPr lang="en-IN" sz="1400" dirty="0">
                <a:solidFill>
                  <a:schemeClr val="accent3">
                    <a:lumMod val="50000"/>
                  </a:schemeClr>
                </a:solidFill>
              </a:rPr>
              <a:t>brands and retailers across the globe. Since Inception </a:t>
            </a:r>
            <a:r>
              <a:rPr lang="en-IN" sz="1400" dirty="0" smtClean="0">
                <a:solidFill>
                  <a:schemeClr val="accent3">
                    <a:lumMod val="50000"/>
                  </a:schemeClr>
                </a:solidFill>
              </a:rPr>
              <a:t>“</a:t>
            </a:r>
            <a:r>
              <a:rPr lang="en-IN" sz="1400" dirty="0">
                <a:solidFill>
                  <a:schemeClr val="accent3">
                    <a:lumMod val="50000"/>
                  </a:schemeClr>
                </a:solidFill>
              </a:rPr>
              <a:t>Vaishnavi” has grown with a commitment to provide best of </a:t>
            </a:r>
            <a:r>
              <a:rPr lang="en-IN" sz="1400" dirty="0" smtClean="0">
                <a:solidFill>
                  <a:schemeClr val="accent3">
                    <a:lumMod val="50000"/>
                  </a:schemeClr>
                </a:solidFill>
              </a:rPr>
              <a:t>quality </a:t>
            </a:r>
            <a:r>
              <a:rPr lang="en-IN" sz="1400" dirty="0">
                <a:solidFill>
                  <a:schemeClr val="accent3">
                    <a:lumMod val="50000"/>
                  </a:schemeClr>
                </a:solidFill>
              </a:rPr>
              <a:t>and become a synonym of prompt servicing to its client</a:t>
            </a:r>
            <a:r>
              <a:rPr lang="en-IN" sz="1400" dirty="0" smtClean="0">
                <a:solidFill>
                  <a:schemeClr val="accent3">
                    <a:lumMod val="50000"/>
                  </a:schemeClr>
                </a:solidFill>
              </a:rPr>
              <a:t>. “</a:t>
            </a:r>
            <a:r>
              <a:rPr lang="en-IN" sz="1400" dirty="0">
                <a:solidFill>
                  <a:schemeClr val="accent3">
                    <a:lumMod val="50000"/>
                  </a:schemeClr>
                </a:solidFill>
              </a:rPr>
              <a:t>Vaishnavi” has been instrumental in providing of manufacturing support to some of the best renowned brands in Indian </a:t>
            </a:r>
            <a:r>
              <a:rPr lang="en-IN" sz="1400" dirty="0" smtClean="0">
                <a:solidFill>
                  <a:schemeClr val="accent3">
                    <a:lumMod val="50000"/>
                  </a:schemeClr>
                </a:solidFill>
              </a:rPr>
              <a:t>and also </a:t>
            </a:r>
            <a:r>
              <a:rPr lang="en-IN" sz="1400" dirty="0">
                <a:solidFill>
                  <a:schemeClr val="accent3">
                    <a:lumMod val="50000"/>
                  </a:schemeClr>
                </a:solidFill>
              </a:rPr>
              <a:t>provide them the corresponding quality they are known </a:t>
            </a:r>
            <a:r>
              <a:rPr lang="en-IN" sz="1400" dirty="0" smtClean="0">
                <a:solidFill>
                  <a:schemeClr val="accent3">
                    <a:lumMod val="50000"/>
                  </a:schemeClr>
                </a:solidFill>
              </a:rPr>
              <a:t>for. “Vaishnavi” is committed </a:t>
            </a:r>
            <a:r>
              <a:rPr lang="en-IN" sz="1400" dirty="0">
                <a:solidFill>
                  <a:schemeClr val="accent3">
                    <a:lumMod val="50000"/>
                  </a:schemeClr>
                </a:solidFill>
              </a:rPr>
              <a:t>to a simple </a:t>
            </a:r>
            <a:r>
              <a:rPr lang="en-IN" sz="1400" dirty="0" smtClean="0">
                <a:solidFill>
                  <a:schemeClr val="accent3">
                    <a:lumMod val="50000"/>
                  </a:schemeClr>
                </a:solidFill>
              </a:rPr>
              <a:t>mantra of quality service. </a:t>
            </a:r>
          </a:p>
          <a:p>
            <a:pPr marL="0" indent="0" algn="just" hangingPunct="0">
              <a:buNone/>
            </a:pPr>
            <a:endParaRPr lang="en-IN" sz="1400" dirty="0">
              <a:solidFill>
                <a:schemeClr val="accent3">
                  <a:lumMod val="50000"/>
                </a:schemeClr>
              </a:solidFill>
            </a:endParaRPr>
          </a:p>
          <a:p>
            <a:pPr marL="0" indent="0" algn="just" hangingPunct="0">
              <a:buNone/>
            </a:pPr>
            <a:r>
              <a:rPr lang="en-IN" sz="1400" dirty="0" smtClean="0">
                <a:solidFill>
                  <a:schemeClr val="accent3">
                    <a:lumMod val="50000"/>
                  </a:schemeClr>
                </a:solidFill>
              </a:rPr>
              <a:t>Our </a:t>
            </a:r>
            <a:r>
              <a:rPr lang="en-IN" sz="1400" dirty="0">
                <a:solidFill>
                  <a:schemeClr val="accent3">
                    <a:lumMod val="50000"/>
                  </a:schemeClr>
                </a:solidFill>
              </a:rPr>
              <a:t>diverse and value integrated approach has seen us go from strength to strength. </a:t>
            </a:r>
            <a:r>
              <a:rPr lang="en-IN" sz="1400" dirty="0" smtClean="0">
                <a:solidFill>
                  <a:schemeClr val="accent3">
                    <a:lumMod val="50000"/>
                  </a:schemeClr>
                </a:solidFill>
              </a:rPr>
              <a:t>To </a:t>
            </a:r>
            <a:r>
              <a:rPr lang="en-IN" sz="1400" dirty="0">
                <a:solidFill>
                  <a:schemeClr val="accent3">
                    <a:lumMod val="50000"/>
                  </a:schemeClr>
                </a:solidFill>
              </a:rPr>
              <a:t>enable the market with styles and designs that creates brand loyalty</a:t>
            </a:r>
            <a:r>
              <a:rPr lang="en-IN" sz="1400" dirty="0" smtClean="0">
                <a:solidFill>
                  <a:schemeClr val="accent3">
                    <a:lumMod val="50000"/>
                  </a:schemeClr>
                </a:solidFill>
              </a:rPr>
              <a:t>. Since inception in year 2004 incorporated as Ambika Dyers Pvt. Ltd., we </a:t>
            </a:r>
            <a:r>
              <a:rPr lang="en-IN" sz="1400" dirty="0">
                <a:solidFill>
                  <a:schemeClr val="accent3">
                    <a:lumMod val="50000"/>
                  </a:schemeClr>
                </a:solidFill>
              </a:rPr>
              <a:t>have remained committed to </a:t>
            </a:r>
            <a:r>
              <a:rPr lang="en-IN" sz="1400" dirty="0" smtClean="0">
                <a:solidFill>
                  <a:schemeClr val="accent3">
                    <a:lumMod val="50000"/>
                  </a:schemeClr>
                </a:solidFill>
              </a:rPr>
              <a:t> bring fashion to masses. Continuously delivering </a:t>
            </a:r>
            <a:r>
              <a:rPr lang="en-IN" sz="1400" dirty="0">
                <a:solidFill>
                  <a:schemeClr val="accent3">
                    <a:lumMod val="50000"/>
                  </a:schemeClr>
                </a:solidFill>
              </a:rPr>
              <a:t>high-end quality </a:t>
            </a:r>
            <a:r>
              <a:rPr lang="en-IN" sz="1400" dirty="0" smtClean="0">
                <a:solidFill>
                  <a:schemeClr val="accent3">
                    <a:lumMod val="50000"/>
                  </a:schemeClr>
                </a:solidFill>
              </a:rPr>
              <a:t>with economic approach of time and money through processing and procurement from high quality denims </a:t>
            </a:r>
            <a:r>
              <a:rPr lang="en-IN" sz="1400" dirty="0">
                <a:solidFill>
                  <a:schemeClr val="accent3">
                    <a:lumMod val="50000"/>
                  </a:schemeClr>
                </a:solidFill>
              </a:rPr>
              <a:t>from mills in India and </a:t>
            </a:r>
            <a:r>
              <a:rPr lang="en-IN" sz="1400" dirty="0" smtClean="0">
                <a:solidFill>
                  <a:schemeClr val="accent3">
                    <a:lumMod val="50000"/>
                  </a:schemeClr>
                </a:solidFill>
              </a:rPr>
              <a:t>abroad with a State-of-the-art </a:t>
            </a:r>
            <a:r>
              <a:rPr lang="en-IN" sz="1400" dirty="0">
                <a:solidFill>
                  <a:schemeClr val="accent3">
                    <a:lumMod val="50000"/>
                  </a:schemeClr>
                </a:solidFill>
              </a:rPr>
              <a:t>facilities and constant reinvention </a:t>
            </a:r>
            <a:r>
              <a:rPr lang="en-IN" sz="1400" dirty="0" smtClean="0">
                <a:solidFill>
                  <a:schemeClr val="accent3">
                    <a:lumMod val="50000"/>
                  </a:schemeClr>
                </a:solidFill>
              </a:rPr>
              <a:t>in technology and skill set.</a:t>
            </a:r>
            <a:endParaRPr lang="en-IN" sz="1400" dirty="0">
              <a:solidFill>
                <a:schemeClr val="accent3">
                  <a:lumMod val="50000"/>
                </a:schemeClr>
              </a:solidFill>
            </a:endParaRPr>
          </a:p>
          <a:p>
            <a:pPr marL="0" indent="0" algn="just" hangingPunct="0">
              <a:buNone/>
            </a:pPr>
            <a:r>
              <a:rPr lang="en-IN" sz="1400" dirty="0">
                <a:solidFill>
                  <a:schemeClr val="accent3">
                    <a:lumMod val="50000"/>
                  </a:schemeClr>
                </a:solidFill>
              </a:rPr>
              <a:t> </a:t>
            </a:r>
          </a:p>
          <a:p>
            <a:pPr marL="0" indent="0" algn="just" hangingPunct="0">
              <a:buNone/>
            </a:pPr>
            <a:r>
              <a:rPr lang="en-IN" sz="1400" dirty="0" smtClean="0">
                <a:solidFill>
                  <a:schemeClr val="accent3">
                    <a:lumMod val="50000"/>
                  </a:schemeClr>
                </a:solidFill>
              </a:rPr>
              <a:t> </a:t>
            </a:r>
          </a:p>
          <a:p>
            <a:pPr marL="0" indent="0" algn="just">
              <a:buNone/>
            </a:pPr>
            <a:r>
              <a:rPr lang="en-IN" sz="1400" dirty="0" smtClean="0">
                <a:solidFill>
                  <a:schemeClr val="accent3">
                    <a:lumMod val="50000"/>
                  </a:schemeClr>
                </a:solidFill>
              </a:rPr>
              <a:t>.</a:t>
            </a:r>
          </a:p>
          <a:p>
            <a:pPr marL="0" indent="0" algn="just">
              <a:buNone/>
            </a:pPr>
            <a:endParaRPr lang="en-IN" sz="900"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Tree>
    <p:extLst>
      <p:ext uri="{BB962C8B-B14F-4D97-AF65-F5344CB8AC3E}">
        <p14:creationId xmlns:p14="http://schemas.microsoft.com/office/powerpoint/2010/main" val="2568753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1- Company : Profile</a:t>
            </a:r>
            <a:endParaRPr lang="en-US" dirty="0"/>
          </a:p>
        </p:txBody>
      </p:sp>
      <p:sp>
        <p:nvSpPr>
          <p:cNvPr id="2" name="Content Placeholder 1"/>
          <p:cNvSpPr>
            <a:spLocks noGrp="1"/>
          </p:cNvSpPr>
          <p:nvPr>
            <p:ph idx="1"/>
          </p:nvPr>
        </p:nvSpPr>
        <p:spPr>
          <a:xfrm>
            <a:off x="2434130" y="1082877"/>
            <a:ext cx="6413610" cy="3626743"/>
          </a:xfrm>
          <a:solidFill>
            <a:schemeClr val="accent3">
              <a:lumMod val="60000"/>
              <a:lumOff val="40000"/>
            </a:schemeClr>
          </a:solidFill>
        </p:spPr>
        <p:txBody>
          <a:bodyPr>
            <a:noAutofit/>
          </a:bodyPr>
          <a:lstStyle/>
          <a:p>
            <a:pPr marL="0" indent="0" algn="just" hangingPunct="0">
              <a:buNone/>
            </a:pPr>
            <a:r>
              <a:rPr lang="en-IN" sz="1500" dirty="0" smtClean="0">
                <a:solidFill>
                  <a:schemeClr val="accent2">
                    <a:lumMod val="75000"/>
                  </a:schemeClr>
                </a:solidFill>
              </a:rPr>
              <a:t>At “Vaishnavi” we </a:t>
            </a:r>
            <a:r>
              <a:rPr lang="en-IN" sz="1500" dirty="0">
                <a:solidFill>
                  <a:schemeClr val="accent2">
                    <a:lumMod val="75000"/>
                  </a:schemeClr>
                </a:solidFill>
              </a:rPr>
              <a:t>believe that directional changes in the </a:t>
            </a:r>
            <a:r>
              <a:rPr lang="en-IN" sz="1500" dirty="0" smtClean="0">
                <a:solidFill>
                  <a:schemeClr val="accent2">
                    <a:lumMod val="75000"/>
                  </a:schemeClr>
                </a:solidFill>
              </a:rPr>
              <a:t>market </a:t>
            </a:r>
            <a:r>
              <a:rPr lang="en-IN" sz="1500" dirty="0">
                <a:solidFill>
                  <a:schemeClr val="accent2">
                    <a:lumMod val="75000"/>
                  </a:schemeClr>
                </a:solidFill>
              </a:rPr>
              <a:t>must be matched with innovation. We constantly strive for better solutions, environmentally friendly products, quality and productivity by investing heavily </a:t>
            </a:r>
            <a:r>
              <a:rPr lang="en-IN" sz="1500" dirty="0" smtClean="0">
                <a:solidFill>
                  <a:schemeClr val="accent2">
                    <a:lumMod val="75000"/>
                  </a:schemeClr>
                </a:solidFill>
              </a:rPr>
              <a:t>in </a:t>
            </a:r>
            <a:r>
              <a:rPr lang="en-IN" sz="1500" dirty="0">
                <a:solidFill>
                  <a:schemeClr val="accent2">
                    <a:lumMod val="75000"/>
                  </a:schemeClr>
                </a:solidFill>
              </a:rPr>
              <a:t>infrastructure, technology and human resources. </a:t>
            </a:r>
            <a:r>
              <a:rPr lang="en-IN" sz="1500" dirty="0" smtClean="0">
                <a:solidFill>
                  <a:schemeClr val="accent2">
                    <a:lumMod val="75000"/>
                  </a:schemeClr>
                </a:solidFill>
              </a:rPr>
              <a:t>We work towards identifying new market trends, brands and adaptability in manufacturing process and end products, our innovative approach is satisfying the demands form the diverse and blue chip clientele.</a:t>
            </a:r>
          </a:p>
          <a:p>
            <a:pPr marL="0" indent="0" algn="just" hangingPunct="0">
              <a:buNone/>
            </a:pPr>
            <a:endParaRPr lang="en-IN" sz="1500" dirty="0" smtClean="0">
              <a:solidFill>
                <a:schemeClr val="accent2">
                  <a:lumMod val="75000"/>
                </a:schemeClr>
              </a:solidFill>
            </a:endParaRPr>
          </a:p>
          <a:p>
            <a:pPr marL="0" indent="0" algn="just" hangingPunct="0">
              <a:buNone/>
            </a:pPr>
            <a:r>
              <a:rPr lang="en-IN" sz="1500" dirty="0" smtClean="0">
                <a:solidFill>
                  <a:schemeClr val="accent2">
                    <a:lumMod val="75000"/>
                  </a:schemeClr>
                </a:solidFill>
              </a:rPr>
              <a:t>Since washing </a:t>
            </a:r>
            <a:r>
              <a:rPr lang="en-IN" sz="1500" dirty="0">
                <a:solidFill>
                  <a:schemeClr val="accent2">
                    <a:lumMod val="75000"/>
                  </a:schemeClr>
                </a:solidFill>
              </a:rPr>
              <a:t>plays a </a:t>
            </a:r>
            <a:r>
              <a:rPr lang="en-IN" sz="1500" dirty="0" smtClean="0">
                <a:solidFill>
                  <a:schemeClr val="accent2">
                    <a:lumMod val="75000"/>
                  </a:schemeClr>
                </a:solidFill>
              </a:rPr>
              <a:t>critical </a:t>
            </a:r>
            <a:r>
              <a:rPr lang="en-IN" sz="1500" dirty="0">
                <a:solidFill>
                  <a:schemeClr val="accent2">
                    <a:lumMod val="75000"/>
                  </a:schemeClr>
                </a:solidFill>
              </a:rPr>
              <a:t>role in fashion denims that demarcates the brands and provide a leading edge in the </a:t>
            </a:r>
            <a:r>
              <a:rPr lang="en-IN" sz="1500" dirty="0" smtClean="0">
                <a:solidFill>
                  <a:schemeClr val="accent2">
                    <a:lumMod val="75000"/>
                  </a:schemeClr>
                </a:solidFill>
              </a:rPr>
              <a:t>market hence we have installed two washing </a:t>
            </a:r>
            <a:r>
              <a:rPr lang="en-IN" sz="1500" dirty="0">
                <a:solidFill>
                  <a:schemeClr val="accent2">
                    <a:lumMod val="75000"/>
                  </a:schemeClr>
                </a:solidFill>
              </a:rPr>
              <a:t>units that specialize in the latest washes. We have an association with expert firm in Turkey that keeps us abreast with the latest </a:t>
            </a:r>
            <a:r>
              <a:rPr lang="en-IN" sz="1500" dirty="0" smtClean="0">
                <a:solidFill>
                  <a:schemeClr val="accent2">
                    <a:lumMod val="75000"/>
                  </a:schemeClr>
                </a:solidFill>
              </a:rPr>
              <a:t>washes in </a:t>
            </a:r>
            <a:r>
              <a:rPr lang="en-IN" sz="1500" dirty="0">
                <a:solidFill>
                  <a:schemeClr val="accent2">
                    <a:lumMod val="75000"/>
                  </a:schemeClr>
                </a:solidFill>
              </a:rPr>
              <a:t>the market and production </a:t>
            </a:r>
            <a:r>
              <a:rPr lang="en-IN" sz="1500" dirty="0" smtClean="0">
                <a:solidFill>
                  <a:schemeClr val="accent2">
                    <a:lumMod val="75000"/>
                  </a:schemeClr>
                </a:solidFill>
              </a:rPr>
              <a:t>thereon. Brands </a:t>
            </a:r>
            <a:r>
              <a:rPr lang="en-IN" sz="1500" dirty="0">
                <a:solidFill>
                  <a:schemeClr val="accent2">
                    <a:lumMod val="75000"/>
                  </a:schemeClr>
                </a:solidFill>
              </a:rPr>
              <a:t>like Pepe, Raymonds, Klix, </a:t>
            </a:r>
            <a:r>
              <a:rPr lang="en-IN" sz="1500" dirty="0" smtClean="0">
                <a:solidFill>
                  <a:schemeClr val="accent2">
                    <a:lumMod val="75000"/>
                  </a:schemeClr>
                </a:solidFill>
              </a:rPr>
              <a:t>Nostrum, Future, Reliance, Mufti and Myntra are </a:t>
            </a:r>
            <a:r>
              <a:rPr lang="en-IN" sz="1500" dirty="0">
                <a:solidFill>
                  <a:schemeClr val="accent2">
                    <a:lumMod val="75000"/>
                  </a:schemeClr>
                </a:solidFill>
              </a:rPr>
              <a:t>few of our esteemed client</a:t>
            </a:r>
            <a:r>
              <a:rPr lang="en-IN" sz="1400" dirty="0">
                <a:solidFill>
                  <a:schemeClr val="accent2">
                    <a:lumMod val="75000"/>
                  </a:schemeClr>
                </a:solidFill>
              </a:rPr>
              <a:t>s.</a:t>
            </a:r>
          </a:p>
          <a:p>
            <a:pPr marL="0" indent="0" algn="just" hangingPunct="0">
              <a:buNone/>
            </a:pPr>
            <a:r>
              <a:rPr lang="en-IN" sz="1400" dirty="0">
                <a:solidFill>
                  <a:schemeClr val="accent2">
                    <a:lumMod val="75000"/>
                  </a:schemeClr>
                </a:solidFill>
              </a:rPr>
              <a:t> </a:t>
            </a:r>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spTree>
    <p:extLst>
      <p:ext uri="{BB962C8B-B14F-4D97-AF65-F5344CB8AC3E}">
        <p14:creationId xmlns:p14="http://schemas.microsoft.com/office/powerpoint/2010/main" val="4098603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1 - Company : Management</a:t>
            </a:r>
            <a:endParaRPr lang="en-US" dirty="0"/>
          </a:p>
        </p:txBody>
      </p:sp>
      <p:sp>
        <p:nvSpPr>
          <p:cNvPr id="9" name="Content Placeholder 8"/>
          <p:cNvSpPr>
            <a:spLocks noGrp="1"/>
          </p:cNvSpPr>
          <p:nvPr>
            <p:ph idx="1"/>
          </p:nvPr>
        </p:nvSpPr>
        <p:spPr>
          <a:xfrm>
            <a:off x="2128720" y="1082877"/>
            <a:ext cx="3664920" cy="3625589"/>
          </a:xfrm>
        </p:spPr>
        <p:style>
          <a:lnRef idx="1">
            <a:schemeClr val="accent3"/>
          </a:lnRef>
          <a:fillRef idx="3">
            <a:schemeClr val="accent3"/>
          </a:fillRef>
          <a:effectRef idx="2">
            <a:schemeClr val="accent3"/>
          </a:effectRef>
          <a:fontRef idx="minor">
            <a:schemeClr val="lt1"/>
          </a:fontRef>
        </p:style>
        <p:txBody>
          <a:bodyPr>
            <a:normAutofit fontScale="77500" lnSpcReduction="20000"/>
          </a:bodyPr>
          <a:lstStyle/>
          <a:p>
            <a:pPr marL="0" indent="0">
              <a:buNone/>
            </a:pPr>
            <a:r>
              <a:rPr lang="en-IN" sz="1800" b="1" dirty="0" smtClean="0">
                <a:solidFill>
                  <a:schemeClr val="bg1"/>
                </a:solidFill>
              </a:rPr>
              <a:t>Mr. Rishi Mehra – CMD : </a:t>
            </a:r>
          </a:p>
          <a:p>
            <a:pPr marL="0" lvl="0" indent="0" algn="just">
              <a:buNone/>
            </a:pPr>
            <a:endParaRPr lang="en-US" sz="1500" dirty="0" smtClean="0">
              <a:solidFill>
                <a:schemeClr val="bg1"/>
              </a:solidFill>
            </a:endParaRPr>
          </a:p>
          <a:p>
            <a:pPr marL="0" lvl="0" indent="0" algn="just">
              <a:buNone/>
            </a:pPr>
            <a:r>
              <a:rPr lang="en-US" sz="1500" dirty="0" smtClean="0">
                <a:solidFill>
                  <a:schemeClr val="bg1"/>
                </a:solidFill>
              </a:rPr>
              <a:t>Being </a:t>
            </a:r>
            <a:r>
              <a:rPr lang="en-US" sz="1500" dirty="0">
                <a:solidFill>
                  <a:schemeClr val="bg1"/>
                </a:solidFill>
              </a:rPr>
              <a:t>a </a:t>
            </a:r>
            <a:r>
              <a:rPr lang="en-US" sz="1500" dirty="0" smtClean="0">
                <a:solidFill>
                  <a:schemeClr val="bg1"/>
                </a:solidFill>
              </a:rPr>
              <a:t>Bachelor </a:t>
            </a:r>
            <a:r>
              <a:rPr lang="en-US" sz="1500" dirty="0">
                <a:solidFill>
                  <a:schemeClr val="bg1"/>
                </a:solidFill>
              </a:rPr>
              <a:t>in </a:t>
            </a:r>
            <a:r>
              <a:rPr lang="en-US" sz="1500" dirty="0" smtClean="0">
                <a:solidFill>
                  <a:schemeClr val="bg1"/>
                </a:solidFill>
              </a:rPr>
              <a:t>Engineering </a:t>
            </a:r>
            <a:r>
              <a:rPr lang="en-US" sz="1500" dirty="0">
                <a:solidFill>
                  <a:schemeClr val="bg1"/>
                </a:solidFill>
              </a:rPr>
              <a:t>he has </a:t>
            </a:r>
            <a:r>
              <a:rPr lang="en-US" sz="1500" dirty="0" smtClean="0">
                <a:solidFill>
                  <a:schemeClr val="bg1"/>
                </a:solidFill>
              </a:rPr>
              <a:t>founded the company in the year 2004. Since inception </a:t>
            </a:r>
            <a:r>
              <a:rPr lang="en-US" sz="1500" dirty="0">
                <a:solidFill>
                  <a:schemeClr val="bg1"/>
                </a:solidFill>
              </a:rPr>
              <a:t> </a:t>
            </a:r>
            <a:r>
              <a:rPr lang="en-US" sz="1500" dirty="0" smtClean="0">
                <a:solidFill>
                  <a:schemeClr val="bg1"/>
                </a:solidFill>
              </a:rPr>
              <a:t>he has been a continuous foundation of repute </a:t>
            </a:r>
            <a:r>
              <a:rPr lang="en-US" sz="1500" dirty="0">
                <a:solidFill>
                  <a:schemeClr val="bg1"/>
                </a:solidFill>
              </a:rPr>
              <a:t>with diverse outlook. His core competence during </a:t>
            </a:r>
            <a:r>
              <a:rPr lang="en-US" sz="1500" dirty="0" smtClean="0">
                <a:solidFill>
                  <a:schemeClr val="bg1"/>
                </a:solidFill>
              </a:rPr>
              <a:t>these years in </a:t>
            </a:r>
            <a:r>
              <a:rPr lang="en-US" sz="1500" dirty="0">
                <a:solidFill>
                  <a:schemeClr val="bg1"/>
                </a:solidFill>
              </a:rPr>
              <a:t>the areas of Brand Building, Business Development, International Marketing and International Trading, Marketing Strategy Formulation and Management of </a:t>
            </a:r>
            <a:r>
              <a:rPr lang="en-US" sz="1500" dirty="0" smtClean="0">
                <a:solidFill>
                  <a:schemeClr val="bg1"/>
                </a:solidFill>
              </a:rPr>
              <a:t>Assignment has brought excellence to it. </a:t>
            </a:r>
            <a:r>
              <a:rPr lang="en-US" sz="1500" dirty="0">
                <a:solidFill>
                  <a:schemeClr val="bg1"/>
                </a:solidFill>
              </a:rPr>
              <a:t>Aged at </a:t>
            </a:r>
            <a:r>
              <a:rPr lang="en-US" sz="1500" dirty="0" smtClean="0">
                <a:solidFill>
                  <a:schemeClr val="bg1"/>
                </a:solidFill>
              </a:rPr>
              <a:t>47 </a:t>
            </a:r>
            <a:r>
              <a:rPr lang="en-US" sz="1500" dirty="0">
                <a:solidFill>
                  <a:schemeClr val="bg1"/>
                </a:solidFill>
              </a:rPr>
              <a:t>he is been very energetic to manifest his vision of setting up </a:t>
            </a:r>
            <a:r>
              <a:rPr lang="en-US" sz="1500" dirty="0" smtClean="0">
                <a:solidFill>
                  <a:schemeClr val="bg1"/>
                </a:solidFill>
              </a:rPr>
              <a:t>multiple manufacturing unit. </a:t>
            </a:r>
          </a:p>
          <a:p>
            <a:pPr marL="0" lvl="0" indent="0" algn="just">
              <a:buNone/>
            </a:pPr>
            <a:endParaRPr lang="en-US" sz="1500" dirty="0">
              <a:solidFill>
                <a:schemeClr val="bg1"/>
              </a:solidFill>
            </a:endParaRPr>
          </a:p>
          <a:p>
            <a:pPr marL="0" lvl="0" indent="0" algn="just">
              <a:buNone/>
            </a:pPr>
            <a:r>
              <a:rPr lang="en-US" sz="1500" dirty="0" smtClean="0">
                <a:solidFill>
                  <a:schemeClr val="bg1"/>
                </a:solidFill>
              </a:rPr>
              <a:t>His </a:t>
            </a:r>
            <a:r>
              <a:rPr lang="en-US" sz="1500" dirty="0">
                <a:solidFill>
                  <a:schemeClr val="bg1"/>
                </a:solidFill>
              </a:rPr>
              <a:t>professional skills in the corporate sector are the witness of quick reception and refinement with the change in the industry to solve key marketing </a:t>
            </a:r>
            <a:r>
              <a:rPr lang="en-US" sz="1500" dirty="0" smtClean="0">
                <a:solidFill>
                  <a:schemeClr val="bg1"/>
                </a:solidFill>
              </a:rPr>
              <a:t>and business matters </a:t>
            </a:r>
            <a:r>
              <a:rPr lang="en-US" sz="1500" dirty="0">
                <a:solidFill>
                  <a:schemeClr val="bg1"/>
                </a:solidFill>
              </a:rPr>
              <a:t>with new path breaking ideas and elevated energy level of performance. He has been an inspiring force in all his group companies lead by him and proven his track with ever growing turnover and bottom lines of </a:t>
            </a:r>
            <a:r>
              <a:rPr lang="en-US" sz="1500" dirty="0" smtClean="0">
                <a:solidFill>
                  <a:schemeClr val="bg1"/>
                </a:solidFill>
              </a:rPr>
              <a:t>the company.</a:t>
            </a:r>
            <a:endParaRPr lang="en-IN" sz="1500" dirty="0">
              <a:solidFill>
                <a:schemeClr val="bg1"/>
              </a:solidFill>
            </a:endParaRPr>
          </a:p>
          <a:p>
            <a:pPr marL="0" indent="0">
              <a:buNone/>
            </a:pPr>
            <a:r>
              <a:rPr lang="x-none" sz="1600" smtClean="0">
                <a:solidFill>
                  <a:schemeClr val="bg1"/>
                </a:solidFill>
              </a:rPr>
              <a:t> </a:t>
            </a:r>
            <a:endParaRPr lang="en-IN" sz="1600" dirty="0">
              <a:solidFill>
                <a:schemeClr val="bg1"/>
              </a:solidFill>
            </a:endParaRPr>
          </a:p>
          <a:p>
            <a:pPr marL="0" indent="0">
              <a:buNone/>
            </a:pPr>
            <a:endParaRPr lang="en-IN" sz="1500" dirty="0" smtClean="0"/>
          </a:p>
          <a:p>
            <a:pPr marL="0" indent="0">
              <a:buNone/>
            </a:pPr>
            <a:endParaRPr lang="en-IN" sz="1500"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9050" y="1655520"/>
            <a:ext cx="2646887" cy="1985165"/>
          </a:xfrm>
          <a:prstGeom prst="rect">
            <a:avLst/>
          </a:prstGeom>
        </p:spPr>
      </p:pic>
    </p:spTree>
    <p:extLst>
      <p:ext uri="{BB962C8B-B14F-4D97-AF65-F5344CB8AC3E}">
        <p14:creationId xmlns:p14="http://schemas.microsoft.com/office/powerpoint/2010/main" val="15495267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1- Company : Management</a:t>
            </a:r>
            <a:endParaRPr lang="en-US" dirty="0"/>
          </a:p>
        </p:txBody>
      </p:sp>
      <p:sp>
        <p:nvSpPr>
          <p:cNvPr id="9" name="Content Placeholder 8"/>
          <p:cNvSpPr>
            <a:spLocks noGrp="1"/>
          </p:cNvSpPr>
          <p:nvPr>
            <p:ph idx="1"/>
          </p:nvPr>
        </p:nvSpPr>
        <p:spPr>
          <a:xfrm>
            <a:off x="2128719" y="1082877"/>
            <a:ext cx="3817625" cy="3625589"/>
          </a:xfrm>
        </p:spPr>
        <p:style>
          <a:lnRef idx="1">
            <a:schemeClr val="accent2"/>
          </a:lnRef>
          <a:fillRef idx="2">
            <a:schemeClr val="accent2"/>
          </a:fillRef>
          <a:effectRef idx="1">
            <a:schemeClr val="accent2"/>
          </a:effectRef>
          <a:fontRef idx="minor">
            <a:schemeClr val="dk1"/>
          </a:fontRef>
        </p:style>
        <p:txBody>
          <a:bodyPr>
            <a:noAutofit/>
          </a:bodyPr>
          <a:lstStyle/>
          <a:p>
            <a:pPr marL="0" indent="0">
              <a:buNone/>
            </a:pPr>
            <a:r>
              <a:rPr lang="en-IN" sz="1200" b="1" dirty="0" smtClean="0"/>
              <a:t>Mrs. Priti Mehra – Managing Director : </a:t>
            </a:r>
          </a:p>
          <a:p>
            <a:pPr marL="0" lvl="0" indent="0" algn="just">
              <a:buNone/>
            </a:pPr>
            <a:r>
              <a:rPr lang="x-none" sz="1200" smtClean="0"/>
              <a:t>Being </a:t>
            </a:r>
            <a:r>
              <a:rPr lang="x-none" sz="1200"/>
              <a:t>a postgraduate in Management and Bachelor in </a:t>
            </a:r>
            <a:r>
              <a:rPr lang="en-IN" sz="1200" dirty="0" smtClean="0"/>
              <a:t>Commerce she has been instrumental in decisions pertaining to the Human Resource, Admin and Finance department</a:t>
            </a:r>
            <a:r>
              <a:rPr lang="x-none" sz="1200" smtClean="0"/>
              <a:t>. </a:t>
            </a:r>
            <a:r>
              <a:rPr lang="en-IN" sz="1200" dirty="0" smtClean="0"/>
              <a:t>Her </a:t>
            </a:r>
            <a:r>
              <a:rPr lang="x-none" sz="1200" smtClean="0"/>
              <a:t>core </a:t>
            </a:r>
            <a:r>
              <a:rPr lang="x-none" sz="1200"/>
              <a:t>competence during </a:t>
            </a:r>
            <a:r>
              <a:rPr lang="en-IN" sz="1200" dirty="0" smtClean="0"/>
              <a:t>her </a:t>
            </a:r>
            <a:r>
              <a:rPr lang="x-none" sz="1200" smtClean="0"/>
              <a:t>tenure </a:t>
            </a:r>
            <a:r>
              <a:rPr lang="x-none" sz="1200"/>
              <a:t>of </a:t>
            </a:r>
            <a:r>
              <a:rPr lang="en-US" sz="1200" dirty="0"/>
              <a:t>work of more than two decade </a:t>
            </a:r>
            <a:r>
              <a:rPr lang="x-none" sz="1200"/>
              <a:t>is in the areas </a:t>
            </a:r>
            <a:r>
              <a:rPr lang="x-none" sz="1200" smtClean="0"/>
              <a:t>of</a:t>
            </a:r>
            <a:r>
              <a:rPr lang="en-US" sz="1200" dirty="0"/>
              <a:t> </a:t>
            </a:r>
            <a:r>
              <a:rPr lang="en-US" sz="1200" dirty="0" smtClean="0"/>
              <a:t>Finance, HR and Admin had been witness of issue solving approaches with the quick executions of new assignment and team management. She</a:t>
            </a:r>
            <a:r>
              <a:rPr lang="x-none" sz="1200" smtClean="0"/>
              <a:t> </a:t>
            </a:r>
            <a:r>
              <a:rPr lang="x-none" sz="1200"/>
              <a:t>has always been a strong source of inspiration for </a:t>
            </a:r>
            <a:r>
              <a:rPr lang="en-IN" sz="1200" dirty="0" smtClean="0"/>
              <a:t>the company management and personnel. </a:t>
            </a:r>
          </a:p>
          <a:p>
            <a:pPr marL="0" lvl="0" indent="0" algn="just">
              <a:buNone/>
            </a:pPr>
            <a:endParaRPr lang="en-IN" sz="600" dirty="0"/>
          </a:p>
          <a:p>
            <a:pPr marL="0" lvl="0" indent="0" algn="just">
              <a:buNone/>
            </a:pPr>
            <a:r>
              <a:rPr lang="en-IN" sz="1200" dirty="0" smtClean="0"/>
              <a:t>She </a:t>
            </a:r>
            <a:r>
              <a:rPr lang="x-none" sz="1200" smtClean="0"/>
              <a:t>is </a:t>
            </a:r>
            <a:r>
              <a:rPr lang="x-none" sz="1200"/>
              <a:t>actively involved in day-to-day </a:t>
            </a:r>
            <a:r>
              <a:rPr lang="en-IN" sz="1200" dirty="0" smtClean="0"/>
              <a:t>Finance </a:t>
            </a:r>
            <a:r>
              <a:rPr lang="x-none" sz="1200" smtClean="0"/>
              <a:t>and </a:t>
            </a:r>
            <a:r>
              <a:rPr lang="x-none" sz="1200"/>
              <a:t>HR related matters of the company. </a:t>
            </a:r>
            <a:r>
              <a:rPr lang="en-IN" sz="1200" dirty="0" smtClean="0"/>
              <a:t>She</a:t>
            </a:r>
            <a:r>
              <a:rPr lang="x-none" sz="1200" smtClean="0"/>
              <a:t> </a:t>
            </a:r>
            <a:r>
              <a:rPr lang="x-none" sz="1200"/>
              <a:t>handles the corporate office of the company. </a:t>
            </a:r>
            <a:r>
              <a:rPr lang="en-IN" sz="1200" dirty="0" smtClean="0"/>
              <a:t>She</a:t>
            </a:r>
            <a:r>
              <a:rPr lang="x-none" sz="1200" smtClean="0"/>
              <a:t> </a:t>
            </a:r>
            <a:r>
              <a:rPr lang="en-IN" sz="1200" dirty="0" smtClean="0"/>
              <a:t>is also </a:t>
            </a:r>
            <a:r>
              <a:rPr lang="x-none" sz="1200" smtClean="0"/>
              <a:t>actively </a:t>
            </a:r>
            <a:r>
              <a:rPr lang="x-none" sz="1200"/>
              <a:t>involved in international liasioning for future growth of the company and </a:t>
            </a:r>
            <a:r>
              <a:rPr lang="en-US" sz="1200" dirty="0"/>
              <a:t>in</a:t>
            </a:r>
            <a:r>
              <a:rPr lang="x-none" sz="1200"/>
              <a:t> day-to-day involvement in the technical affairs related to the </a:t>
            </a:r>
            <a:r>
              <a:rPr lang="en-IN" sz="1200" dirty="0" smtClean="0"/>
              <a:t>process and </a:t>
            </a:r>
            <a:r>
              <a:rPr lang="x-none" sz="1200" smtClean="0"/>
              <a:t>systems</a:t>
            </a:r>
            <a:r>
              <a:rPr lang="en-IN" sz="1200" dirty="0" smtClean="0"/>
              <a:t> up gradations</a:t>
            </a:r>
            <a:r>
              <a:rPr lang="x-none" sz="1200" smtClean="0"/>
              <a:t>.</a:t>
            </a:r>
            <a:r>
              <a:rPr lang="en-IN" sz="1200" dirty="0" smtClean="0"/>
              <a:t> She give a good time to philanthropic activities.</a:t>
            </a:r>
            <a:endParaRPr lang="en-IN" sz="1200" dirty="0"/>
          </a:p>
          <a:p>
            <a:pPr marL="0" lvl="0" indent="0" algn="just">
              <a:buNone/>
            </a:pPr>
            <a:endParaRPr lang="en-IN" sz="1200" dirty="0"/>
          </a:p>
          <a:p>
            <a:pPr marL="0" indent="0">
              <a:buNone/>
            </a:pPr>
            <a:r>
              <a:rPr lang="x-none" sz="1200"/>
              <a:t> </a:t>
            </a:r>
            <a:endParaRPr lang="en-IN" sz="1200" dirty="0"/>
          </a:p>
          <a:p>
            <a:pPr marL="0" indent="0">
              <a:buNone/>
            </a:pPr>
            <a:endParaRPr lang="en-IN" sz="1200" dirty="0" smtClean="0"/>
          </a:p>
          <a:p>
            <a:pPr marL="0" indent="0">
              <a:buNone/>
            </a:pPr>
            <a:endParaRPr lang="en-IN" sz="1200" dirty="0"/>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9050" y="1808225"/>
            <a:ext cx="2646887" cy="1985165"/>
          </a:xfrm>
          <a:prstGeom prst="rect">
            <a:avLst/>
          </a:prstGeom>
        </p:spPr>
      </p:pic>
    </p:spTree>
    <p:extLst>
      <p:ext uri="{BB962C8B-B14F-4D97-AF65-F5344CB8AC3E}">
        <p14:creationId xmlns:p14="http://schemas.microsoft.com/office/powerpoint/2010/main" val="237722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1- Company : Management</a:t>
            </a:r>
            <a:endParaRPr lang="en-US" dirty="0"/>
          </a:p>
        </p:txBody>
      </p:sp>
      <p:sp>
        <p:nvSpPr>
          <p:cNvPr id="9" name="Content Placeholder 8"/>
          <p:cNvSpPr>
            <a:spLocks noGrp="1"/>
          </p:cNvSpPr>
          <p:nvPr>
            <p:ph idx="1"/>
          </p:nvPr>
        </p:nvSpPr>
        <p:spPr>
          <a:xfrm>
            <a:off x="2128719" y="1082877"/>
            <a:ext cx="3817625" cy="3625589"/>
          </a:xfrm>
        </p:spPr>
        <p:style>
          <a:lnRef idx="0">
            <a:schemeClr val="accent4"/>
          </a:lnRef>
          <a:fillRef idx="3">
            <a:schemeClr val="accent4"/>
          </a:fillRef>
          <a:effectRef idx="3">
            <a:schemeClr val="accent4"/>
          </a:effectRef>
          <a:fontRef idx="minor">
            <a:schemeClr val="lt1"/>
          </a:fontRef>
        </p:style>
        <p:txBody>
          <a:bodyPr>
            <a:normAutofit fontScale="47500" lnSpcReduction="20000"/>
          </a:bodyPr>
          <a:lstStyle/>
          <a:p>
            <a:pPr marL="0" indent="0">
              <a:buNone/>
            </a:pPr>
            <a:r>
              <a:rPr lang="en-IN" sz="2900" b="1" dirty="0" smtClean="0">
                <a:solidFill>
                  <a:schemeClr val="bg1"/>
                </a:solidFill>
              </a:rPr>
              <a:t>Mr. Majid Ansari– Head of Operations</a:t>
            </a:r>
          </a:p>
          <a:p>
            <a:pPr marL="0" lvl="0" indent="0" algn="just">
              <a:buNone/>
            </a:pPr>
            <a:endParaRPr lang="en-IN" sz="2900" dirty="0" smtClean="0">
              <a:solidFill>
                <a:schemeClr val="bg1"/>
              </a:solidFill>
            </a:endParaRPr>
          </a:p>
          <a:p>
            <a:pPr marL="0" lvl="0" indent="0" algn="just">
              <a:buNone/>
            </a:pPr>
            <a:r>
              <a:rPr lang="en-IN" sz="2900" dirty="0" smtClean="0">
                <a:solidFill>
                  <a:schemeClr val="bg1"/>
                </a:solidFill>
              </a:rPr>
              <a:t>Mr. Majid has been a source of guiding force in the team for the productions and over all management of the company. He is managing over all operations of the company with business acumen along with the vigilant eye on the compliance matters related with the labour and other personnel. </a:t>
            </a:r>
          </a:p>
          <a:p>
            <a:pPr marL="0" lvl="0" indent="0" algn="just">
              <a:buNone/>
            </a:pPr>
            <a:endParaRPr lang="en-IN" sz="2900" dirty="0">
              <a:solidFill>
                <a:schemeClr val="bg1"/>
              </a:solidFill>
            </a:endParaRPr>
          </a:p>
          <a:p>
            <a:pPr marL="0" lvl="0" indent="0" algn="just">
              <a:buNone/>
            </a:pPr>
            <a:r>
              <a:rPr lang="en-IN" sz="2900" dirty="0" smtClean="0">
                <a:solidFill>
                  <a:schemeClr val="bg1"/>
                </a:solidFill>
              </a:rPr>
              <a:t>He has always been a strong force behind the timely productions and satisfactory dispatches to our esteemed clients. </a:t>
            </a:r>
            <a:r>
              <a:rPr lang="en-US" sz="2900" dirty="0" smtClean="0">
                <a:solidFill>
                  <a:schemeClr val="bg1"/>
                </a:solidFill>
              </a:rPr>
              <a:t>He has been ably maintaining the reputation of the company in terms of its quality provisions and operational ethics. He has been actively involve in the labor welfare and Social responsibilities of the company.</a:t>
            </a:r>
            <a:endParaRPr lang="en-IN" sz="1500" dirty="0">
              <a:solidFill>
                <a:schemeClr val="bg1"/>
              </a:solidFill>
            </a:endParaRPr>
          </a:p>
        </p:txBody>
      </p:sp>
      <p:sp>
        <p:nvSpPr>
          <p:cNvPr id="6" name="TextBox 5"/>
          <p:cNvSpPr txBox="1"/>
          <p:nvPr/>
        </p:nvSpPr>
        <p:spPr>
          <a:xfrm>
            <a:off x="8084215" y="281175"/>
            <a:ext cx="763524" cy="369332"/>
          </a:xfrm>
          <a:prstGeom prst="rect">
            <a:avLst/>
          </a:prstGeom>
          <a:noFill/>
          <a:ln>
            <a:solidFill>
              <a:schemeClr val="accent6">
                <a:lumMod val="20000"/>
                <a:lumOff val="80000"/>
              </a:schemeClr>
            </a:solidFill>
          </a:ln>
        </p:spPr>
        <p:txBody>
          <a:bodyPr wrap="square" rtlCol="0">
            <a:spAutoFit/>
          </a:bodyPr>
          <a:lstStyle/>
          <a:p>
            <a:r>
              <a:rPr lang="en-IN" dirty="0" smtClean="0">
                <a:solidFill>
                  <a:srgbClr val="FE9202"/>
                </a:solidFill>
                <a:latin typeface="Matura MT Script Capitals" pitchFamily="66" charset="0"/>
              </a:rPr>
              <a:t>V</a:t>
            </a:r>
            <a:r>
              <a:rPr lang="en-IN" dirty="0" smtClean="0">
                <a:solidFill>
                  <a:schemeClr val="accent3">
                    <a:lumMod val="50000"/>
                  </a:schemeClr>
                </a:solidFill>
                <a:latin typeface="Matura MT Script Capitals" pitchFamily="66" charset="0"/>
              </a:rPr>
              <a:t>G</a:t>
            </a:r>
            <a:endParaRPr lang="en-IN" dirty="0">
              <a:solidFill>
                <a:schemeClr val="accent3">
                  <a:lumMod val="50000"/>
                </a:schemeClr>
              </a:solidFill>
              <a:latin typeface="Matura MT Script Capitals" pitchFamily="66"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9050" y="1808225"/>
            <a:ext cx="2646887" cy="1985165"/>
          </a:xfrm>
          <a:prstGeom prst="rect">
            <a:avLst/>
          </a:prstGeom>
        </p:spPr>
      </p:pic>
    </p:spTree>
    <p:extLst>
      <p:ext uri="{BB962C8B-B14F-4D97-AF65-F5344CB8AC3E}">
        <p14:creationId xmlns:p14="http://schemas.microsoft.com/office/powerpoint/2010/main" val="31939763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1348</Words>
  <Application>Microsoft Office PowerPoint</Application>
  <PresentationFormat>On-screen Show (16:9)</PresentationFormat>
  <Paragraphs>156</Paragraphs>
  <Slides>31</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2" baseType="lpstr">
      <vt:lpstr>Arial</vt:lpstr>
      <vt:lpstr>Calibri</vt:lpstr>
      <vt:lpstr>Gill Sans</vt:lpstr>
      <vt:lpstr>Lato</vt:lpstr>
      <vt:lpstr>Lato Black</vt:lpstr>
      <vt:lpstr>Lato Light</vt:lpstr>
      <vt:lpstr>Matura MT Script Capitals</vt:lpstr>
      <vt:lpstr>Open Sans Light</vt:lpstr>
      <vt:lpstr>Wingdings</vt:lpstr>
      <vt:lpstr>Office Theme</vt:lpstr>
      <vt:lpstr>Acrobat Document</vt:lpstr>
      <vt:lpstr>Vaishnavi Global Private Limited “A matter of elegance” </vt:lpstr>
      <vt:lpstr>Index </vt:lpstr>
      <vt:lpstr>Company : Vision  </vt:lpstr>
      <vt:lpstr>Company : Mission  </vt:lpstr>
      <vt:lpstr>1 - Company : Profile</vt:lpstr>
      <vt:lpstr>1- Company : Profile</vt:lpstr>
      <vt:lpstr>1 - Company : Management</vt:lpstr>
      <vt:lpstr>1- Company : Management</vt:lpstr>
      <vt:lpstr>1- Company : Management</vt:lpstr>
      <vt:lpstr>1- Company : Team </vt:lpstr>
      <vt:lpstr>2- Milestones:</vt:lpstr>
      <vt:lpstr>3- Manufacturing: Washing &amp; Dyeing </vt:lpstr>
      <vt:lpstr>3- Manufacturing: Cutting &amp; Stitching Lines </vt:lpstr>
      <vt:lpstr>3- Manufacturing: Finishing &amp; Packing Lines</vt:lpstr>
      <vt:lpstr>4 – Services :</vt:lpstr>
      <vt:lpstr>5- Products: Men  </vt:lpstr>
      <vt:lpstr>5- Products: Men  </vt:lpstr>
      <vt:lpstr>5- Products: Men  </vt:lpstr>
      <vt:lpstr>5- Products: Men  </vt:lpstr>
      <vt:lpstr>5- Products: Men  </vt:lpstr>
      <vt:lpstr>5- Products: Men  </vt:lpstr>
      <vt:lpstr>5- Products: Women  </vt:lpstr>
      <vt:lpstr>5- Products: Women  </vt:lpstr>
      <vt:lpstr>5- Products: Women  </vt:lpstr>
      <vt:lpstr>6 – Clientele &amp; Brands</vt:lpstr>
      <vt:lpstr>7 – Certifications</vt:lpstr>
      <vt:lpstr>8 – Accreditations</vt:lpstr>
      <vt:lpstr>9 -  Quality Standards</vt:lpstr>
      <vt:lpstr>10 – Testimonials</vt:lpstr>
      <vt:lpstr>11 – Forthcomings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2017-07-10T14:05:18Z</dcterms:created>
  <dcterms:modified xsi:type="dcterms:W3CDTF">2021-09-06T07:43:19Z</dcterms:modified>
</cp:coreProperties>
</file>